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78" r:id="rId4"/>
    <p:sldId id="279" r:id="rId5"/>
    <p:sldId id="282" r:id="rId6"/>
    <p:sldId id="283" r:id="rId7"/>
    <p:sldId id="284" r:id="rId8"/>
    <p:sldId id="285" r:id="rId9"/>
    <p:sldId id="286" r:id="rId10"/>
    <p:sldId id="287" r:id="rId11"/>
    <p:sldId id="288" r:id="rId12"/>
    <p:sldId id="289" r:id="rId13"/>
    <p:sldId id="290" r:id="rId14"/>
    <p:sldId id="291" r:id="rId15"/>
    <p:sldId id="292" r:id="rId16"/>
    <p:sldId id="293" r:id="rId17"/>
    <p:sldId id="294" r:id="rId18"/>
    <p:sldId id="295" r:id="rId19"/>
    <p:sldId id="296" r:id="rId20"/>
    <p:sldId id="297" r:id="rId21"/>
    <p:sldId id="298" r:id="rId22"/>
    <p:sldId id="299" r:id="rId23"/>
    <p:sldId id="270" r:id="rId2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654" y="6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jpg>
</file>

<file path=ppt/media/image42.png>
</file>

<file path=ppt/media/image43.png>
</file>

<file path=ppt/media/image44.png>
</file>

<file path=ppt/media/image45.png>
</file>

<file path=ppt/media/image46.jpeg>
</file>

<file path=ppt/media/image47.png>
</file>

<file path=ppt/media/image48.png>
</file>

<file path=ppt/media/image49.gif>
</file>

<file path=ppt/media/image5.jpeg>
</file>

<file path=ppt/media/image50.png>
</file>

<file path=ppt/media/image51.png>
</file>

<file path=ppt/media/image52.png>
</file>

<file path=ppt/media/image53.jpeg>
</file>

<file path=ppt/media/image54.jpeg>
</file>

<file path=ppt/media/image55.png>
</file>

<file path=ppt/media/image56.png>
</file>

<file path=ppt/media/image57.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it-IT"/>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it-IT"/>
          </a:p>
        </p:txBody>
      </p:sp>
      <p:sp>
        <p:nvSpPr>
          <p:cNvPr id="4" name="Date Placeholder 3"/>
          <p:cNvSpPr>
            <a:spLocks noGrp="1"/>
          </p:cNvSpPr>
          <p:nvPr>
            <p:ph type="dt" sz="half" idx="10"/>
          </p:nvPr>
        </p:nvSpPr>
        <p:spPr/>
        <p:txBody>
          <a:bodyPr/>
          <a:lstStyle/>
          <a:p>
            <a:fld id="{503CD4B0-9E74-47AE-9D06-0C8AE07016B5}" type="datetimeFigureOut">
              <a:rPr lang="it-IT" smtClean="0"/>
              <a:t>30/10/2024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6ACC13A-EBE2-4E3F-B3FA-6213D165C042}" type="slidenum">
              <a:rPr lang="it-IT" smtClean="0"/>
              <a:t>‹#›</a:t>
            </a:fld>
            <a:endParaRPr lang="it-IT"/>
          </a:p>
        </p:txBody>
      </p:sp>
    </p:spTree>
    <p:extLst>
      <p:ext uri="{BB962C8B-B14F-4D97-AF65-F5344CB8AC3E}">
        <p14:creationId xmlns:p14="http://schemas.microsoft.com/office/powerpoint/2010/main" val="1128896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it-IT"/>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t-IT"/>
          </a:p>
        </p:txBody>
      </p:sp>
      <p:sp>
        <p:nvSpPr>
          <p:cNvPr id="4" name="Date Placeholder 3"/>
          <p:cNvSpPr>
            <a:spLocks noGrp="1"/>
          </p:cNvSpPr>
          <p:nvPr>
            <p:ph type="dt" sz="half" idx="10"/>
          </p:nvPr>
        </p:nvSpPr>
        <p:spPr/>
        <p:txBody>
          <a:bodyPr/>
          <a:lstStyle/>
          <a:p>
            <a:fld id="{503CD4B0-9E74-47AE-9D06-0C8AE07016B5}" type="datetimeFigureOut">
              <a:rPr lang="it-IT" smtClean="0"/>
              <a:t>30/10/2024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6ACC13A-EBE2-4E3F-B3FA-6213D165C042}" type="slidenum">
              <a:rPr lang="it-IT" smtClean="0"/>
              <a:t>‹#›</a:t>
            </a:fld>
            <a:endParaRPr lang="it-IT"/>
          </a:p>
        </p:txBody>
      </p:sp>
    </p:spTree>
    <p:extLst>
      <p:ext uri="{BB962C8B-B14F-4D97-AF65-F5344CB8AC3E}">
        <p14:creationId xmlns:p14="http://schemas.microsoft.com/office/powerpoint/2010/main" val="32524463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it-IT"/>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t-IT"/>
          </a:p>
        </p:txBody>
      </p:sp>
      <p:sp>
        <p:nvSpPr>
          <p:cNvPr id="4" name="Date Placeholder 3"/>
          <p:cNvSpPr>
            <a:spLocks noGrp="1"/>
          </p:cNvSpPr>
          <p:nvPr>
            <p:ph type="dt" sz="half" idx="10"/>
          </p:nvPr>
        </p:nvSpPr>
        <p:spPr/>
        <p:txBody>
          <a:bodyPr/>
          <a:lstStyle/>
          <a:p>
            <a:fld id="{503CD4B0-9E74-47AE-9D06-0C8AE07016B5}" type="datetimeFigureOut">
              <a:rPr lang="it-IT" smtClean="0"/>
              <a:t>30/10/2024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6ACC13A-EBE2-4E3F-B3FA-6213D165C042}" type="slidenum">
              <a:rPr lang="it-IT" smtClean="0"/>
              <a:t>‹#›</a:t>
            </a:fld>
            <a:endParaRPr lang="it-IT"/>
          </a:p>
        </p:txBody>
      </p:sp>
    </p:spTree>
    <p:extLst>
      <p:ext uri="{BB962C8B-B14F-4D97-AF65-F5344CB8AC3E}">
        <p14:creationId xmlns:p14="http://schemas.microsoft.com/office/powerpoint/2010/main" val="40457260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it-IT"/>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t-IT"/>
          </a:p>
        </p:txBody>
      </p:sp>
      <p:sp>
        <p:nvSpPr>
          <p:cNvPr id="4" name="Date Placeholder 3"/>
          <p:cNvSpPr>
            <a:spLocks noGrp="1"/>
          </p:cNvSpPr>
          <p:nvPr>
            <p:ph type="dt" sz="half" idx="10"/>
          </p:nvPr>
        </p:nvSpPr>
        <p:spPr/>
        <p:txBody>
          <a:bodyPr/>
          <a:lstStyle/>
          <a:p>
            <a:fld id="{503CD4B0-9E74-47AE-9D06-0C8AE07016B5}" type="datetimeFigureOut">
              <a:rPr lang="it-IT" smtClean="0"/>
              <a:t>30/10/2024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6ACC13A-EBE2-4E3F-B3FA-6213D165C042}" type="slidenum">
              <a:rPr lang="it-IT" smtClean="0"/>
              <a:t>‹#›</a:t>
            </a:fld>
            <a:endParaRPr lang="it-IT"/>
          </a:p>
        </p:txBody>
      </p:sp>
    </p:spTree>
    <p:extLst>
      <p:ext uri="{BB962C8B-B14F-4D97-AF65-F5344CB8AC3E}">
        <p14:creationId xmlns:p14="http://schemas.microsoft.com/office/powerpoint/2010/main" val="3911628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it-IT"/>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03CD4B0-9E74-47AE-9D06-0C8AE07016B5}" type="datetimeFigureOut">
              <a:rPr lang="it-IT" smtClean="0"/>
              <a:t>30/10/2024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6ACC13A-EBE2-4E3F-B3FA-6213D165C042}" type="slidenum">
              <a:rPr lang="it-IT" smtClean="0"/>
              <a:t>‹#›</a:t>
            </a:fld>
            <a:endParaRPr lang="it-IT"/>
          </a:p>
        </p:txBody>
      </p:sp>
    </p:spTree>
    <p:extLst>
      <p:ext uri="{BB962C8B-B14F-4D97-AF65-F5344CB8AC3E}">
        <p14:creationId xmlns:p14="http://schemas.microsoft.com/office/powerpoint/2010/main" val="6011886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it-IT"/>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t-IT"/>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t-IT"/>
          </a:p>
        </p:txBody>
      </p:sp>
      <p:sp>
        <p:nvSpPr>
          <p:cNvPr id="5" name="Date Placeholder 4"/>
          <p:cNvSpPr>
            <a:spLocks noGrp="1"/>
          </p:cNvSpPr>
          <p:nvPr>
            <p:ph type="dt" sz="half" idx="10"/>
          </p:nvPr>
        </p:nvSpPr>
        <p:spPr/>
        <p:txBody>
          <a:bodyPr/>
          <a:lstStyle/>
          <a:p>
            <a:fld id="{503CD4B0-9E74-47AE-9D06-0C8AE07016B5}" type="datetimeFigureOut">
              <a:rPr lang="it-IT" smtClean="0"/>
              <a:t>30/10/2024</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6ACC13A-EBE2-4E3F-B3FA-6213D165C042}" type="slidenum">
              <a:rPr lang="it-IT" smtClean="0"/>
              <a:t>‹#›</a:t>
            </a:fld>
            <a:endParaRPr lang="it-IT"/>
          </a:p>
        </p:txBody>
      </p:sp>
    </p:spTree>
    <p:extLst>
      <p:ext uri="{BB962C8B-B14F-4D97-AF65-F5344CB8AC3E}">
        <p14:creationId xmlns:p14="http://schemas.microsoft.com/office/powerpoint/2010/main" val="2257540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it-IT"/>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t-IT"/>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t-IT"/>
          </a:p>
        </p:txBody>
      </p:sp>
      <p:sp>
        <p:nvSpPr>
          <p:cNvPr id="7" name="Date Placeholder 6"/>
          <p:cNvSpPr>
            <a:spLocks noGrp="1"/>
          </p:cNvSpPr>
          <p:nvPr>
            <p:ph type="dt" sz="half" idx="10"/>
          </p:nvPr>
        </p:nvSpPr>
        <p:spPr/>
        <p:txBody>
          <a:bodyPr/>
          <a:lstStyle/>
          <a:p>
            <a:fld id="{503CD4B0-9E74-47AE-9D06-0C8AE07016B5}" type="datetimeFigureOut">
              <a:rPr lang="it-IT" smtClean="0"/>
              <a:t>30/10/2024</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A6ACC13A-EBE2-4E3F-B3FA-6213D165C042}" type="slidenum">
              <a:rPr lang="it-IT" smtClean="0"/>
              <a:t>‹#›</a:t>
            </a:fld>
            <a:endParaRPr lang="it-IT"/>
          </a:p>
        </p:txBody>
      </p:sp>
    </p:spTree>
    <p:extLst>
      <p:ext uri="{BB962C8B-B14F-4D97-AF65-F5344CB8AC3E}">
        <p14:creationId xmlns:p14="http://schemas.microsoft.com/office/powerpoint/2010/main" val="1130596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it-IT"/>
          </a:p>
        </p:txBody>
      </p:sp>
      <p:sp>
        <p:nvSpPr>
          <p:cNvPr id="3" name="Date Placeholder 2"/>
          <p:cNvSpPr>
            <a:spLocks noGrp="1"/>
          </p:cNvSpPr>
          <p:nvPr>
            <p:ph type="dt" sz="half" idx="10"/>
          </p:nvPr>
        </p:nvSpPr>
        <p:spPr/>
        <p:txBody>
          <a:bodyPr/>
          <a:lstStyle/>
          <a:p>
            <a:fld id="{503CD4B0-9E74-47AE-9D06-0C8AE07016B5}" type="datetimeFigureOut">
              <a:rPr lang="it-IT" smtClean="0"/>
              <a:t>30/10/2024</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A6ACC13A-EBE2-4E3F-B3FA-6213D165C042}" type="slidenum">
              <a:rPr lang="it-IT" smtClean="0"/>
              <a:t>‹#›</a:t>
            </a:fld>
            <a:endParaRPr lang="it-IT"/>
          </a:p>
        </p:txBody>
      </p:sp>
    </p:spTree>
    <p:extLst>
      <p:ext uri="{BB962C8B-B14F-4D97-AF65-F5344CB8AC3E}">
        <p14:creationId xmlns:p14="http://schemas.microsoft.com/office/powerpoint/2010/main" val="3527038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3CD4B0-9E74-47AE-9D06-0C8AE07016B5}" type="datetimeFigureOut">
              <a:rPr lang="it-IT" smtClean="0"/>
              <a:t>30/10/2024</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A6ACC13A-EBE2-4E3F-B3FA-6213D165C042}" type="slidenum">
              <a:rPr lang="it-IT" smtClean="0"/>
              <a:t>‹#›</a:t>
            </a:fld>
            <a:endParaRPr lang="it-IT"/>
          </a:p>
        </p:txBody>
      </p:sp>
    </p:spTree>
    <p:extLst>
      <p:ext uri="{BB962C8B-B14F-4D97-AF65-F5344CB8AC3E}">
        <p14:creationId xmlns:p14="http://schemas.microsoft.com/office/powerpoint/2010/main" val="2585568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it-IT"/>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t-IT"/>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03CD4B0-9E74-47AE-9D06-0C8AE07016B5}" type="datetimeFigureOut">
              <a:rPr lang="it-IT" smtClean="0"/>
              <a:t>30/10/2024</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6ACC13A-EBE2-4E3F-B3FA-6213D165C042}" type="slidenum">
              <a:rPr lang="it-IT" smtClean="0"/>
              <a:t>‹#›</a:t>
            </a:fld>
            <a:endParaRPr lang="it-IT"/>
          </a:p>
        </p:txBody>
      </p:sp>
    </p:spTree>
    <p:extLst>
      <p:ext uri="{BB962C8B-B14F-4D97-AF65-F5344CB8AC3E}">
        <p14:creationId xmlns:p14="http://schemas.microsoft.com/office/powerpoint/2010/main" val="17141306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it-IT"/>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03CD4B0-9E74-47AE-9D06-0C8AE07016B5}" type="datetimeFigureOut">
              <a:rPr lang="it-IT" smtClean="0"/>
              <a:t>30/10/2024</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6ACC13A-EBE2-4E3F-B3FA-6213D165C042}" type="slidenum">
              <a:rPr lang="it-IT" smtClean="0"/>
              <a:t>‹#›</a:t>
            </a:fld>
            <a:endParaRPr lang="it-IT"/>
          </a:p>
        </p:txBody>
      </p:sp>
    </p:spTree>
    <p:extLst>
      <p:ext uri="{BB962C8B-B14F-4D97-AF65-F5344CB8AC3E}">
        <p14:creationId xmlns:p14="http://schemas.microsoft.com/office/powerpoint/2010/main" val="3763638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it-IT"/>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t-IT"/>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3CD4B0-9E74-47AE-9D06-0C8AE07016B5}" type="datetimeFigureOut">
              <a:rPr lang="it-IT" smtClean="0"/>
              <a:t>30/10/2024</a:t>
            </a:fld>
            <a:endParaRPr lang="it-IT"/>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CC13A-EBE2-4E3F-B3FA-6213D165C042}" type="slidenum">
              <a:rPr lang="it-IT" smtClean="0"/>
              <a:t>‹#›</a:t>
            </a:fld>
            <a:endParaRPr lang="it-IT"/>
          </a:p>
        </p:txBody>
      </p:sp>
    </p:spTree>
    <p:extLst>
      <p:ext uri="{BB962C8B-B14F-4D97-AF65-F5344CB8AC3E}">
        <p14:creationId xmlns:p14="http://schemas.microsoft.com/office/powerpoint/2010/main" val="40172917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jpeg"/></Relationships>
</file>

<file path=ppt/slides/_rels/slide18.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40.jpeg"/><Relationship Id="rId4" Type="http://schemas.openxmlformats.org/officeDocument/2006/relationships/image" Target="../media/image42.png"/></Relationships>
</file>

<file path=ppt/slides/_rels/slide1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7.xml"/><Relationship Id="rId5" Type="http://schemas.openxmlformats.org/officeDocument/2006/relationships/image" Target="../media/image46.jpeg"/><Relationship Id="rId4" Type="http://schemas.openxmlformats.org/officeDocument/2006/relationships/image" Target="../media/image45.pn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3.png"/><Relationship Id="rId1" Type="http://schemas.openxmlformats.org/officeDocument/2006/relationships/slideLayout" Target="../slideLayouts/slideLayout7.xml"/><Relationship Id="rId5" Type="http://schemas.openxmlformats.org/officeDocument/2006/relationships/image" Target="../media/image45.png"/><Relationship Id="rId4" Type="http://schemas.openxmlformats.org/officeDocument/2006/relationships/image" Target="../media/image44.png"/></Relationships>
</file>

<file path=ppt/slides/_rels/slide21.xml.rels><?xml version="1.0" encoding="UTF-8" standalone="yes"?>
<Relationships xmlns="http://schemas.openxmlformats.org/package/2006/relationships"><Relationship Id="rId3" Type="http://schemas.openxmlformats.org/officeDocument/2006/relationships/image" Target="../media/image49.gif"/><Relationship Id="rId2" Type="http://schemas.openxmlformats.org/officeDocument/2006/relationships/image" Target="../media/image48.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51.png"/><Relationship Id="rId4" Type="http://schemas.openxmlformats.org/officeDocument/2006/relationships/image" Target="../media/image50.png"/></Relationships>
</file>

<file path=ppt/slides/_rels/slide22.xml.rels><?xml version="1.0" encoding="UTF-8" standalone="yes"?>
<Relationships xmlns="http://schemas.openxmlformats.org/package/2006/relationships"><Relationship Id="rId3" Type="http://schemas.openxmlformats.org/officeDocument/2006/relationships/image" Target="../media/image49.gif"/><Relationship Id="rId2" Type="http://schemas.openxmlformats.org/officeDocument/2006/relationships/image" Target="../media/image48.png"/><Relationship Id="rId1" Type="http://schemas.openxmlformats.org/officeDocument/2006/relationships/slideLayout" Target="../slideLayouts/slideLayout7.xml"/><Relationship Id="rId5" Type="http://schemas.openxmlformats.org/officeDocument/2006/relationships/image" Target="../media/image40.jpeg"/><Relationship Id="rId4" Type="http://schemas.openxmlformats.org/officeDocument/2006/relationships/image" Target="../media/image52.png"/></Relationships>
</file>

<file path=ppt/slides/_rels/slide23.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image" Target="../media/image53.jpeg"/><Relationship Id="rId7" Type="http://schemas.openxmlformats.org/officeDocument/2006/relationships/image" Target="../media/image56.png"/><Relationship Id="rId2" Type="http://schemas.openxmlformats.org/officeDocument/2006/relationships/image" Target="../media/image52.png"/><Relationship Id="rId1" Type="http://schemas.openxmlformats.org/officeDocument/2006/relationships/slideLayout" Target="../slideLayouts/slideLayout1.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image" Target="../media/image55.png"/><Relationship Id="rId10" Type="http://schemas.openxmlformats.org/officeDocument/2006/relationships/image" Target="../media/image57.png"/><Relationship Id="rId4" Type="http://schemas.openxmlformats.org/officeDocument/2006/relationships/image" Target="../media/image54.jpe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txBox="1">
            <a:spLocks/>
          </p:cNvSpPr>
          <p:nvPr/>
        </p:nvSpPr>
        <p:spPr>
          <a:xfrm>
            <a:off x="1897380" y="2258524"/>
            <a:ext cx="8397240" cy="2106234"/>
          </a:xfrm>
          <a:prstGeom prst="rect">
            <a:avLst/>
          </a:prstGeom>
          <a:solidFill>
            <a:schemeClr val="bg1"/>
          </a:solidFill>
          <a:ln w="12700" cap="flat" cmpd="sng" algn="ctr">
            <a:solidFill>
              <a:schemeClr val="bg1"/>
            </a:solid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a:no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it-IT" sz="4800" b="1" cap="small" dirty="0" smtClean="0">
                <a:ln>
                  <a:solidFill>
                    <a:schemeClr val="tx1"/>
                  </a:solidFill>
                </a:ln>
                <a:solidFill>
                  <a:schemeClr val="tx1"/>
                </a:solidFill>
                <a:latin typeface="Garamond" panose="02020404030301010803" pitchFamily="18" charset="0"/>
              </a:rPr>
              <a:t>A bird’s eye view on my </a:t>
            </a:r>
            <a:r>
              <a:rPr lang="it-IT" sz="4800" b="1" cap="small" smtClean="0">
                <a:ln>
                  <a:solidFill>
                    <a:schemeClr val="tx1"/>
                  </a:solidFill>
                </a:ln>
                <a:solidFill>
                  <a:schemeClr val="tx1"/>
                </a:solidFill>
                <a:latin typeface="Garamond" panose="02020404030301010803" pitchFamily="18" charset="0"/>
              </a:rPr>
              <a:t>research </a:t>
            </a:r>
            <a:r>
              <a:rPr lang="it-IT" sz="4800" b="1" cap="small" smtClean="0">
                <a:ln>
                  <a:solidFill>
                    <a:schemeClr val="tx1"/>
                  </a:solidFill>
                </a:ln>
                <a:solidFill>
                  <a:schemeClr val="tx1"/>
                </a:solidFill>
                <a:latin typeface="Garamond" panose="02020404030301010803" pitchFamily="18" charset="0"/>
              </a:rPr>
              <a:t>interests </a:t>
            </a:r>
            <a:r>
              <a:rPr lang="it-IT" sz="4800" b="1" cap="small" dirty="0" smtClean="0">
                <a:ln>
                  <a:solidFill>
                    <a:schemeClr val="tx1"/>
                  </a:solidFill>
                </a:ln>
                <a:solidFill>
                  <a:schemeClr val="tx1"/>
                </a:solidFill>
                <a:latin typeface="Garamond" panose="02020404030301010803" pitchFamily="18" charset="0"/>
              </a:rPr>
              <a:t>so far </a:t>
            </a:r>
            <a:endParaRPr lang="it-IT" sz="4800" b="1" cap="small" dirty="0">
              <a:ln>
                <a:solidFill>
                  <a:schemeClr val="tx1"/>
                </a:solidFill>
              </a:ln>
              <a:solidFill>
                <a:schemeClr val="tx1"/>
              </a:solidFill>
              <a:latin typeface="Garamond" panose="02020404030301010803" pitchFamily="18" charset="0"/>
            </a:endParaRPr>
          </a:p>
          <a:p>
            <a:pPr algn="ctr"/>
            <a:r>
              <a:rPr lang="it-IT" b="1" cap="small" dirty="0" smtClean="0">
                <a:ln>
                  <a:solidFill>
                    <a:schemeClr val="tx1"/>
                  </a:solidFill>
                </a:ln>
                <a:solidFill>
                  <a:schemeClr val="tx1"/>
                </a:solidFill>
                <a:latin typeface="Garamond" panose="02020404030301010803" pitchFamily="18" charset="0"/>
              </a:rPr>
              <a:t/>
            </a:r>
            <a:br>
              <a:rPr lang="it-IT" b="1" cap="small" dirty="0" smtClean="0">
                <a:ln>
                  <a:solidFill>
                    <a:schemeClr val="tx1"/>
                  </a:solidFill>
                </a:ln>
                <a:solidFill>
                  <a:schemeClr val="tx1"/>
                </a:solidFill>
                <a:latin typeface="Garamond" panose="02020404030301010803" pitchFamily="18" charset="0"/>
              </a:rPr>
            </a:br>
            <a:r>
              <a:rPr lang="it-IT" sz="2800" b="1" cap="small" dirty="0" smtClean="0">
                <a:ln>
                  <a:solidFill>
                    <a:schemeClr val="tx1"/>
                  </a:solidFill>
                </a:ln>
                <a:solidFill>
                  <a:schemeClr val="tx1"/>
                </a:solidFill>
                <a:latin typeface="Garamond" panose="02020404030301010803" pitchFamily="18" charset="0"/>
              </a:rPr>
              <a:t>Nov 22, 2024</a:t>
            </a:r>
            <a:endParaRPr lang="it-IT" b="1" cap="small" dirty="0">
              <a:ln>
                <a:solidFill>
                  <a:schemeClr val="tx1"/>
                </a:solidFill>
              </a:ln>
              <a:solidFill>
                <a:schemeClr val="tx1"/>
              </a:solidFill>
              <a:latin typeface="Garamond" panose="02020404030301010803" pitchFamily="18" charset="0"/>
            </a:endParaRPr>
          </a:p>
        </p:txBody>
      </p:sp>
      <p:sp>
        <p:nvSpPr>
          <p:cNvPr id="4" name="Sottotitolo 2"/>
          <p:cNvSpPr txBox="1">
            <a:spLocks/>
          </p:cNvSpPr>
          <p:nvPr/>
        </p:nvSpPr>
        <p:spPr>
          <a:xfrm>
            <a:off x="7101840" y="5649194"/>
            <a:ext cx="4481572" cy="972108"/>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it-IT" sz="3200" dirty="0">
                <a:latin typeface="Garamond" panose="02020404030301010803" pitchFamily="18" charset="0"/>
              </a:rPr>
              <a:t>Elvio A. </a:t>
            </a:r>
            <a:r>
              <a:rPr lang="it-IT" sz="3200" dirty="0" smtClean="0">
                <a:latin typeface="Garamond" panose="02020404030301010803" pitchFamily="18" charset="0"/>
              </a:rPr>
              <a:t>Blini</a:t>
            </a:r>
          </a:p>
          <a:p>
            <a:pPr marL="0" indent="0" algn="r">
              <a:buNone/>
            </a:pPr>
            <a:r>
              <a:rPr lang="it-IT" dirty="0" smtClean="0">
                <a:latin typeface="Garamond" panose="02020404030301010803" pitchFamily="18" charset="0"/>
              </a:rPr>
              <a:t>elvioadalberto.blini@unifi.it</a:t>
            </a:r>
            <a:endParaRPr lang="it-IT" dirty="0">
              <a:latin typeface="Garamond" panose="02020404030301010803" pitchFamily="18" charset="0"/>
            </a:endParaRPr>
          </a:p>
        </p:txBody>
      </p:sp>
      <p:pic>
        <p:nvPicPr>
          <p:cNvPr id="1026" name="Picture 2" descr="File:Logo universita firenze.png - Wikiped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6784" y="210632"/>
            <a:ext cx="3130624" cy="152063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3"/>
          <a:stretch>
            <a:fillRect/>
          </a:stretch>
        </p:blipFill>
        <p:spPr>
          <a:xfrm>
            <a:off x="-15116175" y="-6134100"/>
            <a:ext cx="1936800" cy="940758"/>
          </a:xfrm>
          <a:prstGeom prst="rect">
            <a:avLst/>
          </a:prstGeom>
        </p:spPr>
      </p:pic>
      <p:pic>
        <p:nvPicPr>
          <p:cNvPr id="3" name="Picture 2"/>
          <p:cNvPicPr>
            <a:picLocks noChangeAspect="1"/>
          </p:cNvPicPr>
          <p:nvPr/>
        </p:nvPicPr>
        <p:blipFill>
          <a:blip r:embed="rId4"/>
          <a:stretch>
            <a:fillRect/>
          </a:stretch>
        </p:blipFill>
        <p:spPr>
          <a:xfrm>
            <a:off x="7820133" y="387779"/>
            <a:ext cx="4010025" cy="1143000"/>
          </a:xfrm>
          <a:prstGeom prst="rect">
            <a:avLst/>
          </a:prstGeom>
        </p:spPr>
      </p:pic>
    </p:spTree>
    <p:extLst>
      <p:ext uri="{BB962C8B-B14F-4D97-AF65-F5344CB8AC3E}">
        <p14:creationId xmlns:p14="http://schemas.microsoft.com/office/powerpoint/2010/main" val="9220143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492990"/>
          </a:xfrm>
          <a:prstGeom prst="rect">
            <a:avLst/>
          </a:prstGeom>
          <a:noFill/>
        </p:spPr>
        <p:txBody>
          <a:bodyPr wrap="square" rtlCol="0">
            <a:spAutoFit/>
          </a:bodyPr>
          <a:lstStyle/>
          <a:p>
            <a:pPr marL="0" lvl="1"/>
            <a:r>
              <a:rPr lang="en-US" sz="2400" b="1" dirty="0">
                <a:latin typeface="Garamond" panose="02020404030301010803" pitchFamily="18" charset="0"/>
              </a:rPr>
              <a:t>ML for neuroimaging</a:t>
            </a: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Evidence of both spatial and non-spatial deficits of attention in spatial neglect: implications for more prognostic tests </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646331"/>
          </a:xfrm>
          <a:prstGeom prst="rect">
            <a:avLst/>
          </a:prstGeom>
          <a:noFill/>
        </p:spPr>
        <p:txBody>
          <a:bodyPr wrap="square" rtlCol="0">
            <a:spAutoFit/>
          </a:bodyPr>
          <a:lstStyle/>
          <a:p>
            <a:pPr marL="0" lvl="1"/>
            <a:r>
              <a:rPr lang="en-US" dirty="0" smtClean="0">
                <a:latin typeface="Garamond" panose="02020404030301010803" pitchFamily="18" charset="0"/>
              </a:rPr>
              <a:t>Blini et al., 2016, </a:t>
            </a:r>
            <a:r>
              <a:rPr lang="en-US" i="1" dirty="0" err="1" smtClean="0">
                <a:latin typeface="Garamond" panose="02020404030301010803" pitchFamily="18" charset="0"/>
              </a:rPr>
              <a:t>Neuropsychologia</a:t>
            </a:r>
            <a:endParaRPr lang="en-US" i="1" dirty="0" smtClean="0">
              <a:latin typeface="Garamond" panose="02020404030301010803" pitchFamily="18" charset="0"/>
            </a:endParaRPr>
          </a:p>
          <a:p>
            <a:pPr marL="0" lvl="1"/>
            <a:r>
              <a:rPr lang="en-US" dirty="0">
                <a:solidFill>
                  <a:prstClr val="black"/>
                </a:solidFill>
                <a:latin typeface="Garamond" panose="02020404030301010803" pitchFamily="18" charset="0"/>
              </a:rPr>
              <a:t>Blini et al., </a:t>
            </a:r>
            <a:r>
              <a:rPr lang="en-US" dirty="0" smtClean="0">
                <a:solidFill>
                  <a:prstClr val="black"/>
                </a:solidFill>
                <a:latin typeface="Garamond" panose="02020404030301010803" pitchFamily="18" charset="0"/>
              </a:rPr>
              <a:t>2023, </a:t>
            </a:r>
            <a:r>
              <a:rPr lang="en-US" i="1" dirty="0" err="1" smtClean="0">
                <a:solidFill>
                  <a:prstClr val="black"/>
                </a:solidFill>
                <a:latin typeface="Garamond" panose="02020404030301010803" pitchFamily="18" charset="0"/>
              </a:rPr>
              <a:t>BiorXiv</a:t>
            </a:r>
            <a:endParaRPr lang="it-IT" sz="1400" i="1" dirty="0" smtClean="0"/>
          </a:p>
        </p:txBody>
      </p:sp>
      <p:sp>
        <p:nvSpPr>
          <p:cNvPr id="9" name="TextBox 8"/>
          <p:cNvSpPr txBox="1"/>
          <p:nvPr/>
        </p:nvSpPr>
        <p:spPr>
          <a:xfrm>
            <a:off x="4248790" y="4941269"/>
            <a:ext cx="7480930" cy="1754326"/>
          </a:xfrm>
          <a:prstGeom prst="rect">
            <a:avLst/>
          </a:prstGeom>
          <a:noFill/>
        </p:spPr>
        <p:txBody>
          <a:bodyPr wrap="square" rtlCol="0">
            <a:spAutoFit/>
          </a:bodyPr>
          <a:lstStyle/>
          <a:p>
            <a:pPr algn="ctr"/>
            <a:r>
              <a:rPr lang="it-IT" dirty="0" smtClean="0">
                <a:latin typeface="Garamond" panose="02020404030301010803" pitchFamily="18" charset="0"/>
              </a:rPr>
              <a:t>Multitasking, regardless of the modality, depletes attentional resources and reveals dormant deficits even in chronic, left-hemisphere stroke patients </a:t>
            </a:r>
            <a:r>
              <a:rPr lang="it-IT" u="sng" dirty="0" smtClean="0">
                <a:latin typeface="Garamond" panose="02020404030301010803" pitchFamily="18" charset="0"/>
              </a:rPr>
              <a:t>without</a:t>
            </a:r>
            <a:r>
              <a:rPr lang="it-IT" dirty="0" smtClean="0">
                <a:latin typeface="Garamond" panose="02020404030301010803" pitchFamily="18" charset="0"/>
              </a:rPr>
              <a:t> neglect according to established diagnostic batteries.   </a:t>
            </a:r>
          </a:p>
          <a:p>
            <a:pPr algn="ctr"/>
            <a:r>
              <a:rPr lang="it-IT" dirty="0" smtClean="0">
                <a:latin typeface="Garamond" panose="02020404030301010803" pitchFamily="18" charset="0"/>
              </a:rPr>
              <a:t>Confirmed in a large sample of consecutive stroke patients (N= 46). Scores at this test predict well functional deficits in ecological tests. Lesion and structural disconnection correlates in the Multiple Demands network.</a:t>
            </a:r>
          </a:p>
        </p:txBody>
      </p:sp>
      <p:pic>
        <p:nvPicPr>
          <p:cNvPr id="8" name="Picture 7"/>
          <p:cNvPicPr>
            <a:picLocks noChangeAspect="1"/>
          </p:cNvPicPr>
          <p:nvPr/>
        </p:nvPicPr>
        <p:blipFill rotWithShape="1">
          <a:blip r:embed="rId2"/>
          <a:srcRect r="20036" b="39622"/>
          <a:stretch/>
        </p:blipFill>
        <p:spPr>
          <a:xfrm>
            <a:off x="-561576" y="2223488"/>
            <a:ext cx="4259816" cy="2612671"/>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3418" y="121915"/>
            <a:ext cx="5931407" cy="4723790"/>
          </a:xfrm>
          <a:prstGeom prst="rect">
            <a:avLst/>
          </a:prstGeom>
        </p:spPr>
      </p:pic>
    </p:spTree>
    <p:extLst>
      <p:ext uri="{BB962C8B-B14F-4D97-AF65-F5344CB8AC3E}">
        <p14:creationId xmlns:p14="http://schemas.microsoft.com/office/powerpoint/2010/main" val="3149378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769989"/>
          </a:xfrm>
          <a:prstGeom prst="rect">
            <a:avLst/>
          </a:prstGeom>
          <a:noFill/>
        </p:spPr>
        <p:txBody>
          <a:bodyPr wrap="square" rtlCol="0">
            <a:spAutoFit/>
          </a:bodyPr>
          <a:lstStyle/>
          <a:p>
            <a:pPr marL="0" lvl="1"/>
            <a:r>
              <a:rPr lang="en-US" sz="2400" b="1" dirty="0" smtClean="0">
                <a:latin typeface="Garamond" panose="02020404030301010803" pitchFamily="18" charset="0"/>
              </a:rPr>
              <a:t>Geek interlude #1</a:t>
            </a:r>
          </a:p>
          <a:p>
            <a:pPr marL="0" lvl="1"/>
            <a:endParaRPr lang="en-US" sz="2400" b="1" dirty="0">
              <a:latin typeface="Garamond" panose="02020404030301010803" pitchFamily="18" charset="0"/>
            </a:endParaRPr>
          </a:p>
          <a:p>
            <a:pPr marL="0" lvl="1"/>
            <a:r>
              <a:rPr lang="en-US" b="1" dirty="0" err="1" smtClean="0">
                <a:latin typeface="Garamond" panose="02020404030301010803" pitchFamily="18" charset="0"/>
              </a:rPr>
              <a:t>FCnet</a:t>
            </a:r>
            <a:r>
              <a:rPr lang="en-US" dirty="0">
                <a:latin typeface="Garamond" panose="02020404030301010803" pitchFamily="18" charset="0"/>
              </a:rPr>
              <a:t>: </a:t>
            </a:r>
            <a:r>
              <a:rPr lang="en-US" dirty="0" smtClean="0">
                <a:latin typeface="Garamond" panose="02020404030301010803" pitchFamily="18" charset="0"/>
              </a:rPr>
              <a:t>A </a:t>
            </a:r>
            <a:r>
              <a:rPr lang="en-US" dirty="0">
                <a:latin typeface="Garamond" panose="02020404030301010803" pitchFamily="18" charset="0"/>
              </a:rPr>
              <a:t>package for the analysis of Functional Connectivity matrices, </a:t>
            </a:r>
            <a:r>
              <a:rPr lang="en-US" dirty="0" smtClean="0">
                <a:latin typeface="Garamond" panose="02020404030301010803" pitchFamily="18" charset="0"/>
              </a:rPr>
              <a:t>lesion </a:t>
            </a:r>
            <a:r>
              <a:rPr lang="en-US" dirty="0">
                <a:latin typeface="Garamond" panose="02020404030301010803" pitchFamily="18" charset="0"/>
              </a:rPr>
              <a:t>maps, or disconnection maps through elastic NETs.</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9" name="TextBox 8"/>
          <p:cNvSpPr txBox="1"/>
          <p:nvPr/>
        </p:nvSpPr>
        <p:spPr>
          <a:xfrm>
            <a:off x="4248790" y="4941269"/>
            <a:ext cx="7480930" cy="1200329"/>
          </a:xfrm>
          <a:prstGeom prst="rect">
            <a:avLst/>
          </a:prstGeom>
          <a:noFill/>
        </p:spPr>
        <p:txBody>
          <a:bodyPr wrap="square" rtlCol="0">
            <a:spAutoFit/>
          </a:bodyPr>
          <a:lstStyle/>
          <a:p>
            <a:pPr algn="ctr"/>
            <a:r>
              <a:rPr lang="it-IT" dirty="0" smtClean="0">
                <a:latin typeface="Garamond" panose="02020404030301010803" pitchFamily="18" charset="0"/>
              </a:rPr>
              <a:t>Easily implements: feature reduction (PCA and ICA) of resting state matrices, lesion and disconnection maps; hyperparameter tuning through (possibly nested) crossvalidation, and statistical modelling through elastic nets; back-projection onto the original space. Fully open source, it comes with a shiny GUI. </a:t>
            </a:r>
          </a:p>
        </p:txBody>
      </p:sp>
      <p:sp>
        <p:nvSpPr>
          <p:cNvPr id="13" name="TextBox 12"/>
          <p:cNvSpPr txBox="1"/>
          <p:nvPr/>
        </p:nvSpPr>
        <p:spPr>
          <a:xfrm>
            <a:off x="1363239" y="5147001"/>
            <a:ext cx="2077813" cy="369332"/>
          </a:xfrm>
          <a:prstGeom prst="rect">
            <a:avLst/>
          </a:prstGeom>
          <a:noFill/>
        </p:spPr>
        <p:txBody>
          <a:bodyPr wrap="none" rtlCol="0">
            <a:spAutoFit/>
          </a:bodyPr>
          <a:lstStyle/>
          <a:p>
            <a:r>
              <a:rPr lang="it-IT" b="1" dirty="0" smtClean="0">
                <a:latin typeface="Garamond" panose="02020404030301010803" pitchFamily="18" charset="0"/>
              </a:rPr>
              <a:t>github.com/EBlini</a:t>
            </a:r>
            <a:endParaRPr lang="it-IT" b="1" dirty="0">
              <a:latin typeface="Garamond" panose="02020404030301010803" pitchFamily="18" charset="0"/>
            </a:endParaRPr>
          </a:p>
        </p:txBody>
      </p:sp>
      <p:pic>
        <p:nvPicPr>
          <p:cNvPr id="14" name="Picture 13"/>
          <p:cNvPicPr>
            <a:picLocks noChangeAspect="1"/>
          </p:cNvPicPr>
          <p:nvPr/>
        </p:nvPicPr>
        <p:blipFill>
          <a:blip r:embed="rId2"/>
          <a:stretch>
            <a:fillRect/>
          </a:stretch>
        </p:blipFill>
        <p:spPr>
          <a:xfrm>
            <a:off x="195101" y="4449419"/>
            <a:ext cx="1168138" cy="1168138"/>
          </a:xfrm>
          <a:prstGeom prst="rect">
            <a:avLst/>
          </a:prstGeom>
        </p:spPr>
      </p:pic>
      <p:pic>
        <p:nvPicPr>
          <p:cNvPr id="4" name="Picture 3"/>
          <p:cNvPicPr>
            <a:picLocks noChangeAspect="1"/>
          </p:cNvPicPr>
          <p:nvPr/>
        </p:nvPicPr>
        <p:blipFill>
          <a:blip r:embed="rId3"/>
          <a:stretch>
            <a:fillRect/>
          </a:stretch>
        </p:blipFill>
        <p:spPr>
          <a:xfrm>
            <a:off x="1295022" y="3024649"/>
            <a:ext cx="2214245" cy="2214245"/>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29566" y="98463"/>
            <a:ext cx="5679443" cy="1893147"/>
          </a:xfrm>
          <a:prstGeom prst="rect">
            <a:avLst/>
          </a:prstGeom>
        </p:spPr>
      </p:pic>
      <p:pic>
        <p:nvPicPr>
          <p:cNvPr id="15" name="Picture 14"/>
          <p:cNvPicPr>
            <a:picLocks noChangeAspect="1"/>
          </p:cNvPicPr>
          <p:nvPr/>
        </p:nvPicPr>
        <p:blipFill>
          <a:blip r:embed="rId5"/>
          <a:stretch>
            <a:fillRect/>
          </a:stretch>
        </p:blipFill>
        <p:spPr>
          <a:xfrm>
            <a:off x="4885374" y="2055030"/>
            <a:ext cx="6223635" cy="2834164"/>
          </a:xfrm>
          <a:prstGeom prst="rect">
            <a:avLst/>
          </a:prstGeom>
        </p:spPr>
      </p:pic>
    </p:spTree>
    <p:extLst>
      <p:ext uri="{BB962C8B-B14F-4D97-AF65-F5344CB8AC3E}">
        <p14:creationId xmlns:p14="http://schemas.microsoft.com/office/powerpoint/2010/main" val="28820925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2"/>
          <a:stretch>
            <a:fillRect/>
          </a:stretch>
        </p:blipFill>
        <p:spPr>
          <a:xfrm>
            <a:off x="42227" y="2031819"/>
            <a:ext cx="2028825" cy="2257425"/>
          </a:xfrm>
          <a:prstGeom prst="rect">
            <a:avLst/>
          </a:prstGeom>
        </p:spPr>
      </p:pic>
      <p:sp>
        <p:nvSpPr>
          <p:cNvPr id="2" name="TextBox 1"/>
          <p:cNvSpPr txBox="1"/>
          <p:nvPr/>
        </p:nvSpPr>
        <p:spPr>
          <a:xfrm>
            <a:off x="113121" y="150829"/>
            <a:ext cx="4052479" cy="2492990"/>
          </a:xfrm>
          <a:prstGeom prst="rect">
            <a:avLst/>
          </a:prstGeom>
          <a:noFill/>
        </p:spPr>
        <p:txBody>
          <a:bodyPr wrap="square" rtlCol="0">
            <a:spAutoFit/>
          </a:bodyPr>
          <a:lstStyle/>
          <a:p>
            <a:pPr marL="0" lvl="1"/>
            <a:r>
              <a:rPr lang="en-US" sz="2400" b="1" dirty="0" err="1" smtClean="0">
                <a:latin typeface="Garamond" panose="02020404030301010803" pitchFamily="18" charset="0"/>
              </a:rPr>
              <a:t>Peripersonal</a:t>
            </a:r>
            <a:r>
              <a:rPr lang="en-US" sz="2400" b="1" dirty="0" smtClean="0">
                <a:latin typeface="Garamond" panose="02020404030301010803" pitchFamily="18" charset="0"/>
              </a:rPr>
              <a:t> Space</a:t>
            </a:r>
            <a:endParaRPr lang="en-US" sz="2400" b="1" dirty="0">
              <a:latin typeface="Garamond" panose="02020404030301010803" pitchFamily="18" charset="0"/>
            </a:endParaRP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Evidence of enhanced attentional processing close to the body and perceptual (visual) advantages. </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646331"/>
          </a:xfrm>
          <a:prstGeom prst="rect">
            <a:avLst/>
          </a:prstGeom>
          <a:noFill/>
        </p:spPr>
        <p:txBody>
          <a:bodyPr wrap="square" rtlCol="0">
            <a:spAutoFit/>
          </a:bodyPr>
          <a:lstStyle/>
          <a:p>
            <a:pPr marL="0" lvl="1"/>
            <a:r>
              <a:rPr lang="en-US" dirty="0" smtClean="0">
                <a:latin typeface="Garamond" panose="02020404030301010803" pitchFamily="18" charset="0"/>
              </a:rPr>
              <a:t>Blini et al., 2018, </a:t>
            </a:r>
            <a:r>
              <a:rPr lang="en-US" i="1" dirty="0" smtClean="0">
                <a:latin typeface="Garamond" panose="02020404030301010803" pitchFamily="18" charset="0"/>
              </a:rPr>
              <a:t>Psych </a:t>
            </a:r>
            <a:r>
              <a:rPr lang="en-US" i="1" dirty="0" err="1" smtClean="0">
                <a:latin typeface="Garamond" panose="02020404030301010803" pitchFamily="18" charset="0"/>
              </a:rPr>
              <a:t>Sci</a:t>
            </a:r>
            <a:endParaRPr lang="en-US" i="1" dirty="0" smtClean="0">
              <a:latin typeface="Garamond" panose="02020404030301010803" pitchFamily="18" charset="0"/>
            </a:endParaRPr>
          </a:p>
          <a:p>
            <a:pPr marL="0" lvl="1"/>
            <a:r>
              <a:rPr lang="en-US" dirty="0" err="1" smtClean="0">
                <a:solidFill>
                  <a:prstClr val="black"/>
                </a:solidFill>
                <a:latin typeface="Garamond" panose="02020404030301010803" pitchFamily="18" charset="0"/>
              </a:rPr>
              <a:t>Zanini</a:t>
            </a:r>
            <a:r>
              <a:rPr lang="en-US" dirty="0" smtClean="0">
                <a:solidFill>
                  <a:prstClr val="black"/>
                </a:solidFill>
                <a:latin typeface="Garamond" panose="02020404030301010803" pitchFamily="18" charset="0"/>
              </a:rPr>
              <a:t> </a:t>
            </a:r>
            <a:r>
              <a:rPr lang="en-US" dirty="0">
                <a:solidFill>
                  <a:prstClr val="black"/>
                </a:solidFill>
                <a:latin typeface="Garamond" panose="02020404030301010803" pitchFamily="18" charset="0"/>
              </a:rPr>
              <a:t>et al., </a:t>
            </a:r>
            <a:r>
              <a:rPr lang="en-US" dirty="0" smtClean="0">
                <a:solidFill>
                  <a:prstClr val="black"/>
                </a:solidFill>
                <a:latin typeface="Garamond" panose="02020404030301010803" pitchFamily="18" charset="0"/>
              </a:rPr>
              <a:t>2021, </a:t>
            </a:r>
            <a:r>
              <a:rPr lang="en-US" i="1" dirty="0" smtClean="0">
                <a:solidFill>
                  <a:prstClr val="black"/>
                </a:solidFill>
                <a:latin typeface="Garamond" panose="02020404030301010803" pitchFamily="18" charset="0"/>
              </a:rPr>
              <a:t>PBR</a:t>
            </a:r>
            <a:endParaRPr lang="it-IT" sz="1400" i="1" dirty="0" smtClean="0"/>
          </a:p>
        </p:txBody>
      </p:sp>
      <p:sp>
        <p:nvSpPr>
          <p:cNvPr id="9" name="TextBox 8"/>
          <p:cNvSpPr txBox="1"/>
          <p:nvPr/>
        </p:nvSpPr>
        <p:spPr>
          <a:xfrm>
            <a:off x="4248790" y="4941269"/>
            <a:ext cx="7480930" cy="923330"/>
          </a:xfrm>
          <a:prstGeom prst="rect">
            <a:avLst/>
          </a:prstGeom>
          <a:noFill/>
        </p:spPr>
        <p:txBody>
          <a:bodyPr wrap="square" rtlCol="0">
            <a:spAutoFit/>
          </a:bodyPr>
          <a:lstStyle/>
          <a:p>
            <a:pPr algn="ctr"/>
            <a:r>
              <a:rPr lang="en-US" dirty="0" smtClean="0">
                <a:latin typeface="Garamond" panose="02020404030301010803" pitchFamily="18" charset="0"/>
              </a:rPr>
              <a:t>We reveal a persistent </a:t>
            </a:r>
            <a:r>
              <a:rPr lang="en-US" dirty="0">
                <a:latin typeface="Garamond" panose="02020404030301010803" pitchFamily="18" charset="0"/>
              </a:rPr>
              <a:t>shape-discrimination advantage for close objects</a:t>
            </a:r>
            <a:r>
              <a:rPr lang="en-US" dirty="0" smtClean="0">
                <a:latin typeface="Garamond" panose="02020404030301010803" pitchFamily="18" charset="0"/>
              </a:rPr>
              <a:t>. The advantage does not depend on retinal size; perspectives cues (i.e., </a:t>
            </a:r>
            <a:r>
              <a:rPr lang="en-US" dirty="0" err="1" smtClean="0">
                <a:latin typeface="Garamond" panose="02020404030301010803" pitchFamily="18" charset="0"/>
              </a:rPr>
              <a:t>Ponzo</a:t>
            </a:r>
            <a:r>
              <a:rPr lang="en-US" dirty="0" smtClean="0">
                <a:latin typeface="Garamond" panose="02020404030301010803" pitchFamily="18" charset="0"/>
              </a:rPr>
              <a:t> illusion), and thus illusory distance, are sufficient.</a:t>
            </a:r>
            <a:endParaRPr lang="it-IT" dirty="0" smtClean="0">
              <a:latin typeface="Garamond" panose="02020404030301010803" pitchFamily="18" charset="0"/>
            </a:endParaRPr>
          </a:p>
        </p:txBody>
      </p:sp>
      <p:pic>
        <p:nvPicPr>
          <p:cNvPr id="6" name="Picture 5"/>
          <p:cNvPicPr>
            <a:picLocks noChangeAspect="1"/>
          </p:cNvPicPr>
          <p:nvPr/>
        </p:nvPicPr>
        <p:blipFill>
          <a:blip r:embed="rId3"/>
          <a:stretch>
            <a:fillRect/>
          </a:stretch>
        </p:blipFill>
        <p:spPr>
          <a:xfrm>
            <a:off x="4147216" y="1017280"/>
            <a:ext cx="7730490" cy="3307080"/>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9790" y="4048760"/>
            <a:ext cx="3319905" cy="1665573"/>
          </a:xfrm>
          <a:prstGeom prst="rect">
            <a:avLst/>
          </a:prstGeom>
        </p:spPr>
      </p:pic>
    </p:spTree>
    <p:extLst>
      <p:ext uri="{BB962C8B-B14F-4D97-AF65-F5344CB8AC3E}">
        <p14:creationId xmlns:p14="http://schemas.microsoft.com/office/powerpoint/2010/main" val="35054120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121150" y="532494"/>
            <a:ext cx="7669530" cy="4358640"/>
          </a:xfrm>
          <a:prstGeom prst="rect">
            <a:avLst/>
          </a:prstGeom>
        </p:spPr>
      </p:pic>
      <p:pic>
        <p:nvPicPr>
          <p:cNvPr id="12" name="Picture 11"/>
          <p:cNvPicPr>
            <a:picLocks noChangeAspect="1"/>
          </p:cNvPicPr>
          <p:nvPr/>
        </p:nvPicPr>
        <p:blipFill>
          <a:blip r:embed="rId3"/>
          <a:stretch>
            <a:fillRect/>
          </a:stretch>
        </p:blipFill>
        <p:spPr>
          <a:xfrm>
            <a:off x="42227" y="2031819"/>
            <a:ext cx="2028825" cy="2257425"/>
          </a:xfrm>
          <a:prstGeom prst="rect">
            <a:avLst/>
          </a:prstGeom>
        </p:spPr>
      </p:pic>
      <p:sp>
        <p:nvSpPr>
          <p:cNvPr id="2" name="TextBox 1"/>
          <p:cNvSpPr txBox="1"/>
          <p:nvPr/>
        </p:nvSpPr>
        <p:spPr>
          <a:xfrm>
            <a:off x="113121" y="150829"/>
            <a:ext cx="4052479" cy="2492990"/>
          </a:xfrm>
          <a:prstGeom prst="rect">
            <a:avLst/>
          </a:prstGeom>
          <a:noFill/>
        </p:spPr>
        <p:txBody>
          <a:bodyPr wrap="square" rtlCol="0">
            <a:spAutoFit/>
          </a:bodyPr>
          <a:lstStyle/>
          <a:p>
            <a:pPr marL="0" lvl="1"/>
            <a:r>
              <a:rPr lang="en-US" sz="2400" b="1" dirty="0" err="1" smtClean="0">
                <a:latin typeface="Garamond" panose="02020404030301010803" pitchFamily="18" charset="0"/>
              </a:rPr>
              <a:t>Peripersonal</a:t>
            </a:r>
            <a:r>
              <a:rPr lang="en-US" sz="2400" b="1" dirty="0" smtClean="0">
                <a:latin typeface="Garamond" panose="02020404030301010803" pitchFamily="18" charset="0"/>
              </a:rPr>
              <a:t> Space</a:t>
            </a:r>
            <a:endParaRPr lang="en-US" sz="2400" b="1" dirty="0">
              <a:latin typeface="Garamond" panose="02020404030301010803" pitchFamily="18" charset="0"/>
            </a:endParaRP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Evidence of enhanced attentional processing close to the body and perceptual (visual) advantages. </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646331"/>
          </a:xfrm>
          <a:prstGeom prst="rect">
            <a:avLst/>
          </a:prstGeom>
          <a:noFill/>
        </p:spPr>
        <p:txBody>
          <a:bodyPr wrap="square" rtlCol="0">
            <a:spAutoFit/>
          </a:bodyPr>
          <a:lstStyle/>
          <a:p>
            <a:pPr marL="0" lvl="1"/>
            <a:r>
              <a:rPr lang="en-US" dirty="0" smtClean="0">
                <a:latin typeface="Garamond" panose="02020404030301010803" pitchFamily="18" charset="0"/>
              </a:rPr>
              <a:t>Blini et al., 2018, </a:t>
            </a:r>
            <a:r>
              <a:rPr lang="en-US" i="1" dirty="0" smtClean="0">
                <a:latin typeface="Garamond" panose="02020404030301010803" pitchFamily="18" charset="0"/>
              </a:rPr>
              <a:t>Psych </a:t>
            </a:r>
            <a:r>
              <a:rPr lang="en-US" i="1" dirty="0" err="1" smtClean="0">
                <a:latin typeface="Garamond" panose="02020404030301010803" pitchFamily="18" charset="0"/>
              </a:rPr>
              <a:t>Sci</a:t>
            </a:r>
            <a:endParaRPr lang="en-US" i="1" dirty="0" smtClean="0">
              <a:latin typeface="Garamond" panose="02020404030301010803" pitchFamily="18" charset="0"/>
            </a:endParaRPr>
          </a:p>
          <a:p>
            <a:pPr marL="0" lvl="1"/>
            <a:r>
              <a:rPr lang="en-US" dirty="0" err="1" smtClean="0">
                <a:solidFill>
                  <a:prstClr val="black"/>
                </a:solidFill>
                <a:latin typeface="Garamond" panose="02020404030301010803" pitchFamily="18" charset="0"/>
              </a:rPr>
              <a:t>Zanini</a:t>
            </a:r>
            <a:r>
              <a:rPr lang="en-US" dirty="0" smtClean="0">
                <a:solidFill>
                  <a:prstClr val="black"/>
                </a:solidFill>
                <a:latin typeface="Garamond" panose="02020404030301010803" pitchFamily="18" charset="0"/>
              </a:rPr>
              <a:t> </a:t>
            </a:r>
            <a:r>
              <a:rPr lang="en-US" dirty="0">
                <a:solidFill>
                  <a:prstClr val="black"/>
                </a:solidFill>
                <a:latin typeface="Garamond" panose="02020404030301010803" pitchFamily="18" charset="0"/>
              </a:rPr>
              <a:t>et al., </a:t>
            </a:r>
            <a:r>
              <a:rPr lang="en-US" dirty="0" smtClean="0">
                <a:solidFill>
                  <a:prstClr val="black"/>
                </a:solidFill>
                <a:latin typeface="Garamond" panose="02020404030301010803" pitchFamily="18" charset="0"/>
              </a:rPr>
              <a:t>2021, </a:t>
            </a:r>
            <a:r>
              <a:rPr lang="en-US" i="1" dirty="0" smtClean="0">
                <a:solidFill>
                  <a:prstClr val="black"/>
                </a:solidFill>
                <a:latin typeface="Garamond" panose="02020404030301010803" pitchFamily="18" charset="0"/>
              </a:rPr>
              <a:t>PBR</a:t>
            </a:r>
            <a:endParaRPr lang="it-IT" sz="1400" i="1" dirty="0" smtClean="0"/>
          </a:p>
        </p:txBody>
      </p:sp>
      <p:sp>
        <p:nvSpPr>
          <p:cNvPr id="9" name="TextBox 8"/>
          <p:cNvSpPr txBox="1"/>
          <p:nvPr/>
        </p:nvSpPr>
        <p:spPr>
          <a:xfrm>
            <a:off x="4248790" y="4941269"/>
            <a:ext cx="7480930" cy="1477328"/>
          </a:xfrm>
          <a:prstGeom prst="rect">
            <a:avLst/>
          </a:prstGeom>
          <a:noFill/>
        </p:spPr>
        <p:txBody>
          <a:bodyPr wrap="square" rtlCol="0">
            <a:spAutoFit/>
          </a:bodyPr>
          <a:lstStyle/>
          <a:p>
            <a:pPr algn="ctr"/>
            <a:r>
              <a:rPr lang="en-US" dirty="0" smtClean="0">
                <a:latin typeface="Garamond" panose="02020404030301010803" pitchFamily="18" charset="0"/>
              </a:rPr>
              <a:t>We reveal a persistent </a:t>
            </a:r>
            <a:r>
              <a:rPr lang="en-US" dirty="0">
                <a:latin typeface="Garamond" panose="02020404030301010803" pitchFamily="18" charset="0"/>
              </a:rPr>
              <a:t>shape-discrimination advantage for close objects</a:t>
            </a:r>
            <a:r>
              <a:rPr lang="en-US" dirty="0" smtClean="0">
                <a:latin typeface="Garamond" panose="02020404030301010803" pitchFamily="18" charset="0"/>
              </a:rPr>
              <a:t>. The advantage does not depend on retinal size; perspectives cues (i.e., </a:t>
            </a:r>
            <a:r>
              <a:rPr lang="en-US" dirty="0" err="1" smtClean="0">
                <a:latin typeface="Garamond" panose="02020404030301010803" pitchFamily="18" charset="0"/>
              </a:rPr>
              <a:t>Ponzo</a:t>
            </a:r>
            <a:r>
              <a:rPr lang="en-US" dirty="0" smtClean="0">
                <a:latin typeface="Garamond" panose="02020404030301010803" pitchFamily="18" charset="0"/>
              </a:rPr>
              <a:t> illusion), and thus illusory distance, are sufficient.</a:t>
            </a:r>
          </a:p>
          <a:p>
            <a:pPr algn="ctr"/>
            <a:r>
              <a:rPr lang="en-US" dirty="0" smtClean="0">
                <a:latin typeface="Garamond" panose="02020404030301010803" pitchFamily="18" charset="0"/>
              </a:rPr>
              <a:t>The distance effect follows a sigmoidal trend, which is therefore not a specific signature of multisensory facilitation.</a:t>
            </a:r>
            <a:endParaRPr lang="it-IT" dirty="0" smtClean="0">
              <a:latin typeface="Garamond" panose="02020404030301010803" pitchFamily="18" charset="0"/>
            </a:endParaRPr>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9790" y="4048760"/>
            <a:ext cx="3319905" cy="1665573"/>
          </a:xfrm>
          <a:prstGeom prst="rect">
            <a:avLst/>
          </a:prstGeom>
        </p:spPr>
      </p:pic>
    </p:spTree>
    <p:extLst>
      <p:ext uri="{BB962C8B-B14F-4D97-AF65-F5344CB8AC3E}">
        <p14:creationId xmlns:p14="http://schemas.microsoft.com/office/powerpoint/2010/main" val="12842674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492990"/>
          </a:xfrm>
          <a:prstGeom prst="rect">
            <a:avLst/>
          </a:prstGeom>
          <a:noFill/>
        </p:spPr>
        <p:txBody>
          <a:bodyPr wrap="square" rtlCol="0">
            <a:spAutoFit/>
          </a:bodyPr>
          <a:lstStyle/>
          <a:p>
            <a:pPr marL="0" lvl="1"/>
            <a:r>
              <a:rPr lang="en-US" sz="2400" b="1" dirty="0" err="1" smtClean="0">
                <a:latin typeface="Garamond" panose="02020404030301010803" pitchFamily="18" charset="0"/>
              </a:rPr>
              <a:t>Peripersonal</a:t>
            </a:r>
            <a:r>
              <a:rPr lang="en-US" sz="2400" b="1" dirty="0" smtClean="0">
                <a:latin typeface="Garamond" panose="02020404030301010803" pitchFamily="18" charset="0"/>
              </a:rPr>
              <a:t> Space</a:t>
            </a:r>
            <a:endParaRPr lang="en-US" sz="2400" b="1" dirty="0">
              <a:latin typeface="Garamond" panose="02020404030301010803" pitchFamily="18" charset="0"/>
            </a:endParaRP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Evidence of enhanced attentional processing close to the body and perceptual (visual) advantages. </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646331"/>
          </a:xfrm>
          <a:prstGeom prst="rect">
            <a:avLst/>
          </a:prstGeom>
          <a:noFill/>
        </p:spPr>
        <p:txBody>
          <a:bodyPr wrap="square" rtlCol="0">
            <a:spAutoFit/>
          </a:bodyPr>
          <a:lstStyle/>
          <a:p>
            <a:pPr marL="0" lvl="1"/>
            <a:r>
              <a:rPr lang="en-US" dirty="0" smtClean="0">
                <a:latin typeface="Garamond" panose="02020404030301010803" pitchFamily="18" charset="0"/>
              </a:rPr>
              <a:t>Blini et al., 2018, </a:t>
            </a:r>
            <a:r>
              <a:rPr lang="en-US" i="1" dirty="0" smtClean="0">
                <a:latin typeface="Garamond" panose="02020404030301010803" pitchFamily="18" charset="0"/>
              </a:rPr>
              <a:t>Psych </a:t>
            </a:r>
            <a:r>
              <a:rPr lang="en-US" i="1" dirty="0" err="1" smtClean="0">
                <a:latin typeface="Garamond" panose="02020404030301010803" pitchFamily="18" charset="0"/>
              </a:rPr>
              <a:t>Sci</a:t>
            </a:r>
            <a:endParaRPr lang="en-US" i="1" dirty="0" smtClean="0">
              <a:latin typeface="Garamond" panose="02020404030301010803" pitchFamily="18" charset="0"/>
            </a:endParaRPr>
          </a:p>
          <a:p>
            <a:pPr marL="0" lvl="1"/>
            <a:r>
              <a:rPr lang="en-US" dirty="0" err="1" smtClean="0">
                <a:solidFill>
                  <a:prstClr val="black"/>
                </a:solidFill>
                <a:latin typeface="Garamond" panose="02020404030301010803" pitchFamily="18" charset="0"/>
              </a:rPr>
              <a:t>Zanini</a:t>
            </a:r>
            <a:r>
              <a:rPr lang="en-US" dirty="0" smtClean="0">
                <a:solidFill>
                  <a:prstClr val="black"/>
                </a:solidFill>
                <a:latin typeface="Garamond" panose="02020404030301010803" pitchFamily="18" charset="0"/>
              </a:rPr>
              <a:t> </a:t>
            </a:r>
            <a:r>
              <a:rPr lang="en-US" dirty="0">
                <a:solidFill>
                  <a:prstClr val="black"/>
                </a:solidFill>
                <a:latin typeface="Garamond" panose="02020404030301010803" pitchFamily="18" charset="0"/>
              </a:rPr>
              <a:t>et al., </a:t>
            </a:r>
            <a:r>
              <a:rPr lang="en-US" dirty="0" smtClean="0">
                <a:solidFill>
                  <a:prstClr val="black"/>
                </a:solidFill>
                <a:latin typeface="Garamond" panose="02020404030301010803" pitchFamily="18" charset="0"/>
              </a:rPr>
              <a:t>2021, </a:t>
            </a:r>
            <a:r>
              <a:rPr lang="en-US" i="1" dirty="0" smtClean="0">
                <a:solidFill>
                  <a:prstClr val="black"/>
                </a:solidFill>
                <a:latin typeface="Garamond" panose="02020404030301010803" pitchFamily="18" charset="0"/>
              </a:rPr>
              <a:t>PBR</a:t>
            </a:r>
            <a:endParaRPr lang="it-IT" sz="1400" i="1" dirty="0" smtClean="0"/>
          </a:p>
        </p:txBody>
      </p:sp>
      <p:sp>
        <p:nvSpPr>
          <p:cNvPr id="9" name="TextBox 8"/>
          <p:cNvSpPr txBox="1"/>
          <p:nvPr/>
        </p:nvSpPr>
        <p:spPr>
          <a:xfrm>
            <a:off x="4248790" y="4941269"/>
            <a:ext cx="7480930" cy="1477328"/>
          </a:xfrm>
          <a:prstGeom prst="rect">
            <a:avLst/>
          </a:prstGeom>
          <a:noFill/>
        </p:spPr>
        <p:txBody>
          <a:bodyPr wrap="square" rtlCol="0">
            <a:spAutoFit/>
          </a:bodyPr>
          <a:lstStyle/>
          <a:p>
            <a:pPr algn="ctr"/>
            <a:r>
              <a:rPr lang="en-US" dirty="0" smtClean="0">
                <a:latin typeface="Garamond" panose="02020404030301010803" pitchFamily="18" charset="0"/>
              </a:rPr>
              <a:t>We reveal a persistent </a:t>
            </a:r>
            <a:r>
              <a:rPr lang="en-US" dirty="0">
                <a:latin typeface="Garamond" panose="02020404030301010803" pitchFamily="18" charset="0"/>
              </a:rPr>
              <a:t>shape-discrimination advantage for close objects</a:t>
            </a:r>
            <a:r>
              <a:rPr lang="en-US" dirty="0" smtClean="0">
                <a:latin typeface="Garamond" panose="02020404030301010803" pitchFamily="18" charset="0"/>
              </a:rPr>
              <a:t>. The advantage does not depend on retinal size; perspectives cues (i.e., </a:t>
            </a:r>
            <a:r>
              <a:rPr lang="en-US" dirty="0" err="1" smtClean="0">
                <a:latin typeface="Garamond" panose="02020404030301010803" pitchFamily="18" charset="0"/>
              </a:rPr>
              <a:t>Ponzo</a:t>
            </a:r>
            <a:r>
              <a:rPr lang="en-US" dirty="0" smtClean="0">
                <a:latin typeface="Garamond" panose="02020404030301010803" pitchFamily="18" charset="0"/>
              </a:rPr>
              <a:t> illusion), and thus illusory distance, are sufficient.</a:t>
            </a:r>
          </a:p>
          <a:p>
            <a:pPr algn="ctr"/>
            <a:r>
              <a:rPr lang="en-US" dirty="0" smtClean="0">
                <a:latin typeface="Garamond" panose="02020404030301010803" pitchFamily="18" charset="0"/>
              </a:rPr>
              <a:t>The distance effect follows a sigmoidal trend, which is therefore not a specific signature of multisensory facilitation.</a:t>
            </a:r>
            <a:endParaRPr lang="it-IT" dirty="0" smtClean="0">
              <a:latin typeface="Garamond" panose="02020404030301010803" pitchFamily="18" charset="0"/>
            </a:endParaRPr>
          </a:p>
        </p:txBody>
      </p:sp>
      <p:pic>
        <p:nvPicPr>
          <p:cNvPr id="3" name="Picture 2"/>
          <p:cNvPicPr>
            <a:picLocks noChangeAspect="1"/>
          </p:cNvPicPr>
          <p:nvPr/>
        </p:nvPicPr>
        <p:blipFill>
          <a:blip r:embed="rId2"/>
          <a:stretch>
            <a:fillRect/>
          </a:stretch>
        </p:blipFill>
        <p:spPr>
          <a:xfrm>
            <a:off x="240959" y="2475158"/>
            <a:ext cx="2889994" cy="2679046"/>
          </a:xfrm>
          <a:prstGeom prst="rect">
            <a:avLst/>
          </a:prstGeom>
        </p:spPr>
      </p:pic>
      <p:pic>
        <p:nvPicPr>
          <p:cNvPr id="6" name="Picture 5"/>
          <p:cNvPicPr>
            <a:picLocks noChangeAspect="1"/>
          </p:cNvPicPr>
          <p:nvPr/>
        </p:nvPicPr>
        <p:blipFill rotWithShape="1">
          <a:blip r:embed="rId3"/>
          <a:srcRect t="1" b="42359"/>
          <a:stretch/>
        </p:blipFill>
        <p:spPr>
          <a:xfrm>
            <a:off x="5006792" y="506524"/>
            <a:ext cx="6751320" cy="4291182"/>
          </a:xfrm>
          <a:prstGeom prst="rect">
            <a:avLst/>
          </a:prstGeom>
        </p:spPr>
      </p:pic>
    </p:spTree>
    <p:extLst>
      <p:ext uri="{BB962C8B-B14F-4D97-AF65-F5344CB8AC3E}">
        <p14:creationId xmlns:p14="http://schemas.microsoft.com/office/powerpoint/2010/main" val="7438398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15289" y="1988105"/>
            <a:ext cx="2189826" cy="2257425"/>
            <a:chOff x="649898" y="903107"/>
            <a:chExt cx="2189826" cy="2257425"/>
          </a:xfrm>
        </p:grpSpPr>
        <p:pic>
          <p:nvPicPr>
            <p:cNvPr id="7" name="Picture 6"/>
            <p:cNvPicPr>
              <a:picLocks noChangeAspect="1"/>
            </p:cNvPicPr>
            <p:nvPr/>
          </p:nvPicPr>
          <p:blipFill>
            <a:blip r:embed="rId2"/>
            <a:stretch>
              <a:fillRect/>
            </a:stretch>
          </p:blipFill>
          <p:spPr>
            <a:xfrm>
              <a:off x="649898" y="903107"/>
              <a:ext cx="2028825" cy="2257425"/>
            </a:xfrm>
            <a:prstGeom prst="rect">
              <a:avLst/>
            </a:prstGeom>
          </p:spPr>
        </p:pic>
        <p:sp>
          <p:nvSpPr>
            <p:cNvPr id="8" name="Parallelogram 7"/>
            <p:cNvSpPr/>
            <p:nvPr/>
          </p:nvSpPr>
          <p:spPr>
            <a:xfrm rot="20506945">
              <a:off x="935688" y="2054397"/>
              <a:ext cx="1904036" cy="931568"/>
            </a:xfrm>
            <a:prstGeom prst="parallelogram">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p:sp>
        <p:nvSpPr>
          <p:cNvPr id="2" name="TextBox 1"/>
          <p:cNvSpPr txBox="1"/>
          <p:nvPr/>
        </p:nvSpPr>
        <p:spPr>
          <a:xfrm>
            <a:off x="113121" y="150829"/>
            <a:ext cx="4052479" cy="2492990"/>
          </a:xfrm>
          <a:prstGeom prst="rect">
            <a:avLst/>
          </a:prstGeom>
          <a:noFill/>
        </p:spPr>
        <p:txBody>
          <a:bodyPr wrap="square" rtlCol="0">
            <a:spAutoFit/>
          </a:bodyPr>
          <a:lstStyle/>
          <a:p>
            <a:pPr marL="0" lvl="1"/>
            <a:r>
              <a:rPr lang="en-US" sz="2400" b="1" dirty="0" err="1" smtClean="0">
                <a:latin typeface="Garamond" panose="02020404030301010803" pitchFamily="18" charset="0"/>
              </a:rPr>
              <a:t>Pupillometry</a:t>
            </a:r>
            <a:endParaRPr lang="en-US" sz="2400" b="1" dirty="0">
              <a:latin typeface="Garamond" panose="02020404030301010803" pitchFamily="18" charset="0"/>
            </a:endParaRP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Evidence of enhanced attentional processing close to the body and perceptual (visual) advantages. </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923330"/>
          </a:xfrm>
          <a:prstGeom prst="rect">
            <a:avLst/>
          </a:prstGeom>
          <a:noFill/>
        </p:spPr>
        <p:txBody>
          <a:bodyPr wrap="square" rtlCol="0">
            <a:spAutoFit/>
          </a:bodyPr>
          <a:lstStyle/>
          <a:p>
            <a:pPr marL="0" lvl="1"/>
            <a:r>
              <a:rPr lang="en-US" dirty="0" err="1" smtClean="0">
                <a:latin typeface="Garamond" panose="02020404030301010803" pitchFamily="18" charset="0"/>
              </a:rPr>
              <a:t>Dureux</a:t>
            </a:r>
            <a:r>
              <a:rPr lang="en-US" dirty="0" smtClean="0">
                <a:latin typeface="Garamond" panose="02020404030301010803" pitchFamily="18" charset="0"/>
              </a:rPr>
              <a:t> et al., 2021, </a:t>
            </a:r>
            <a:r>
              <a:rPr lang="en-US" i="1" dirty="0" smtClean="0">
                <a:latin typeface="Garamond" panose="02020404030301010803" pitchFamily="18" charset="0"/>
              </a:rPr>
              <a:t>Cortex</a:t>
            </a:r>
          </a:p>
          <a:p>
            <a:pPr marL="0" lvl="1"/>
            <a:r>
              <a:rPr lang="en-US" dirty="0" smtClean="0">
                <a:solidFill>
                  <a:prstClr val="black"/>
                </a:solidFill>
                <a:latin typeface="Garamond" panose="02020404030301010803" pitchFamily="18" charset="0"/>
              </a:rPr>
              <a:t>Blini, </a:t>
            </a:r>
            <a:r>
              <a:rPr lang="en-US" dirty="0" err="1" smtClean="0">
                <a:solidFill>
                  <a:prstClr val="black"/>
                </a:solidFill>
                <a:latin typeface="Garamond" panose="02020404030301010803" pitchFamily="18" charset="0"/>
              </a:rPr>
              <a:t>Anobile</a:t>
            </a:r>
            <a:r>
              <a:rPr lang="en-US" dirty="0" smtClean="0">
                <a:solidFill>
                  <a:prstClr val="black"/>
                </a:solidFill>
                <a:latin typeface="Garamond" panose="02020404030301010803" pitchFamily="18" charset="0"/>
              </a:rPr>
              <a:t>, </a:t>
            </a:r>
            <a:r>
              <a:rPr lang="en-US" dirty="0" err="1" smtClean="0">
                <a:solidFill>
                  <a:prstClr val="black"/>
                </a:solidFill>
                <a:latin typeface="Garamond" panose="02020404030301010803" pitchFamily="18" charset="0"/>
              </a:rPr>
              <a:t>Arrighi</a:t>
            </a:r>
            <a:r>
              <a:rPr lang="en-US" dirty="0" smtClean="0">
                <a:solidFill>
                  <a:prstClr val="black"/>
                </a:solidFill>
                <a:latin typeface="Garamond" panose="02020404030301010803" pitchFamily="18" charset="0"/>
              </a:rPr>
              <a:t>, 2024, </a:t>
            </a:r>
            <a:r>
              <a:rPr lang="en-US" i="1" dirty="0" smtClean="0">
                <a:solidFill>
                  <a:prstClr val="black"/>
                </a:solidFill>
                <a:latin typeface="Garamond" panose="02020404030301010803" pitchFamily="18" charset="0"/>
              </a:rPr>
              <a:t>Psych Res</a:t>
            </a:r>
            <a:endParaRPr lang="en-US" dirty="0" smtClean="0">
              <a:solidFill>
                <a:prstClr val="black"/>
              </a:solidFill>
              <a:latin typeface="Garamond" panose="02020404030301010803" pitchFamily="18" charset="0"/>
            </a:endParaRPr>
          </a:p>
          <a:p>
            <a:pPr marL="0" lvl="1"/>
            <a:r>
              <a:rPr lang="en-US" dirty="0" smtClean="0">
                <a:solidFill>
                  <a:prstClr val="black"/>
                </a:solidFill>
                <a:latin typeface="Garamond" panose="02020404030301010803" pitchFamily="18" charset="0"/>
              </a:rPr>
              <a:t>Blini, </a:t>
            </a:r>
            <a:r>
              <a:rPr lang="en-US" dirty="0" err="1" smtClean="0">
                <a:solidFill>
                  <a:prstClr val="black"/>
                </a:solidFill>
                <a:latin typeface="Garamond" panose="02020404030301010803" pitchFamily="18" charset="0"/>
              </a:rPr>
              <a:t>Arrighi</a:t>
            </a:r>
            <a:r>
              <a:rPr lang="en-US" dirty="0" smtClean="0">
                <a:solidFill>
                  <a:prstClr val="black"/>
                </a:solidFill>
                <a:latin typeface="Garamond" panose="02020404030301010803" pitchFamily="18" charset="0"/>
              </a:rPr>
              <a:t>, </a:t>
            </a:r>
            <a:r>
              <a:rPr lang="en-US" dirty="0" err="1" smtClean="0">
                <a:solidFill>
                  <a:prstClr val="black"/>
                </a:solidFill>
                <a:latin typeface="Garamond" panose="02020404030301010803" pitchFamily="18" charset="0"/>
              </a:rPr>
              <a:t>Anobile</a:t>
            </a:r>
            <a:r>
              <a:rPr lang="en-US" dirty="0" smtClean="0">
                <a:solidFill>
                  <a:prstClr val="black"/>
                </a:solidFill>
                <a:latin typeface="Garamond" panose="02020404030301010803" pitchFamily="18" charset="0"/>
              </a:rPr>
              <a:t>, 2024, </a:t>
            </a:r>
            <a:r>
              <a:rPr lang="en-US" i="1" dirty="0" err="1" smtClean="0">
                <a:solidFill>
                  <a:prstClr val="black"/>
                </a:solidFill>
                <a:latin typeface="Garamond" panose="02020404030301010803" pitchFamily="18" charset="0"/>
              </a:rPr>
              <a:t>BiorXiv</a:t>
            </a:r>
            <a:endParaRPr lang="it-IT" i="1" dirty="0" smtClean="0"/>
          </a:p>
        </p:txBody>
      </p:sp>
      <p:sp>
        <p:nvSpPr>
          <p:cNvPr id="9" name="TextBox 8"/>
          <p:cNvSpPr txBox="1"/>
          <p:nvPr/>
        </p:nvSpPr>
        <p:spPr>
          <a:xfrm>
            <a:off x="4248790" y="4999139"/>
            <a:ext cx="7480930" cy="1200329"/>
          </a:xfrm>
          <a:prstGeom prst="rect">
            <a:avLst/>
          </a:prstGeom>
          <a:noFill/>
        </p:spPr>
        <p:txBody>
          <a:bodyPr wrap="square" rtlCol="0">
            <a:spAutoFit/>
          </a:bodyPr>
          <a:lstStyle/>
          <a:p>
            <a:pPr algn="ctr"/>
            <a:r>
              <a:rPr lang="en-US" dirty="0" smtClean="0">
                <a:latin typeface="Garamond" panose="02020404030301010803" pitchFamily="18" charset="0"/>
              </a:rPr>
              <a:t>The behavioral advantage for closer stimuli is not limited to simple visual features but extend to complex, social stimuli. </a:t>
            </a:r>
          </a:p>
          <a:p>
            <a:pPr algn="ctr"/>
            <a:r>
              <a:rPr lang="en-US" dirty="0" smtClean="0">
                <a:latin typeface="Garamond" panose="02020404030301010803" pitchFamily="18" charset="0"/>
              </a:rPr>
              <a:t>Behavioral effects are accompanied by multiple, complex psychophysiological effects that depend on both distance and the emotional context.</a:t>
            </a:r>
            <a:endParaRPr lang="it-IT" dirty="0" smtClean="0">
              <a:latin typeface="Garamond" panose="02020404030301010803" pitchFamily="18" charset="0"/>
            </a:endParaRPr>
          </a:p>
        </p:txBody>
      </p:sp>
      <p:pic>
        <p:nvPicPr>
          <p:cNvPr id="4" name="Picture 3"/>
          <p:cNvPicPr>
            <a:picLocks noChangeAspect="1"/>
          </p:cNvPicPr>
          <p:nvPr/>
        </p:nvPicPr>
        <p:blipFill>
          <a:blip r:embed="rId3"/>
          <a:stretch>
            <a:fillRect/>
          </a:stretch>
        </p:blipFill>
        <p:spPr>
          <a:xfrm>
            <a:off x="301368" y="3370609"/>
            <a:ext cx="3257852" cy="2472314"/>
          </a:xfrm>
          <a:prstGeom prst="rect">
            <a:avLst/>
          </a:prstGeom>
        </p:spPr>
      </p:pic>
      <p:pic>
        <p:nvPicPr>
          <p:cNvPr id="11" name="Picture 10"/>
          <p:cNvPicPr>
            <a:picLocks noChangeAspect="1"/>
          </p:cNvPicPr>
          <p:nvPr/>
        </p:nvPicPr>
        <p:blipFill rotWithShape="1">
          <a:blip r:embed="rId4"/>
          <a:srcRect t="60819"/>
          <a:stretch/>
        </p:blipFill>
        <p:spPr>
          <a:xfrm>
            <a:off x="3801319" y="335666"/>
            <a:ext cx="7800238" cy="4084777"/>
          </a:xfrm>
          <a:prstGeom prst="rect">
            <a:avLst/>
          </a:prstGeom>
        </p:spPr>
      </p:pic>
    </p:spTree>
    <p:extLst>
      <p:ext uri="{BB962C8B-B14F-4D97-AF65-F5344CB8AC3E}">
        <p14:creationId xmlns:p14="http://schemas.microsoft.com/office/powerpoint/2010/main" val="40752384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492990"/>
          </a:xfrm>
          <a:prstGeom prst="rect">
            <a:avLst/>
          </a:prstGeom>
          <a:noFill/>
        </p:spPr>
        <p:txBody>
          <a:bodyPr wrap="square" rtlCol="0">
            <a:spAutoFit/>
          </a:bodyPr>
          <a:lstStyle/>
          <a:p>
            <a:pPr marL="0" lvl="1"/>
            <a:r>
              <a:rPr lang="en-US" sz="2400" b="1" dirty="0" err="1" smtClean="0">
                <a:latin typeface="Garamond" panose="02020404030301010803" pitchFamily="18" charset="0"/>
              </a:rPr>
              <a:t>Pupillometry</a:t>
            </a:r>
            <a:endParaRPr lang="en-US" sz="2400" b="1" dirty="0">
              <a:latin typeface="Garamond" panose="02020404030301010803" pitchFamily="18" charset="0"/>
            </a:endParaRP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The measurement of pupil size provides an integrated readout of distinct attentional and cognitive processes.</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923330"/>
          </a:xfrm>
          <a:prstGeom prst="rect">
            <a:avLst/>
          </a:prstGeom>
          <a:noFill/>
        </p:spPr>
        <p:txBody>
          <a:bodyPr wrap="square" rtlCol="0">
            <a:spAutoFit/>
          </a:bodyPr>
          <a:lstStyle/>
          <a:p>
            <a:pPr marL="0" lvl="1"/>
            <a:r>
              <a:rPr lang="en-US" dirty="0" err="1" smtClean="0">
                <a:latin typeface="Garamond" panose="02020404030301010803" pitchFamily="18" charset="0"/>
              </a:rPr>
              <a:t>Dureux</a:t>
            </a:r>
            <a:r>
              <a:rPr lang="en-US" dirty="0" smtClean="0">
                <a:latin typeface="Garamond" panose="02020404030301010803" pitchFamily="18" charset="0"/>
              </a:rPr>
              <a:t> et al., 2021, </a:t>
            </a:r>
            <a:r>
              <a:rPr lang="en-US" i="1" dirty="0" smtClean="0">
                <a:latin typeface="Garamond" panose="02020404030301010803" pitchFamily="18" charset="0"/>
              </a:rPr>
              <a:t>Cortex</a:t>
            </a:r>
          </a:p>
          <a:p>
            <a:pPr marL="0" lvl="1"/>
            <a:r>
              <a:rPr lang="en-US" dirty="0" smtClean="0">
                <a:solidFill>
                  <a:prstClr val="black"/>
                </a:solidFill>
                <a:latin typeface="Garamond" panose="02020404030301010803" pitchFamily="18" charset="0"/>
              </a:rPr>
              <a:t>Blini, </a:t>
            </a:r>
            <a:r>
              <a:rPr lang="en-US" dirty="0" err="1" smtClean="0">
                <a:solidFill>
                  <a:prstClr val="black"/>
                </a:solidFill>
                <a:latin typeface="Garamond" panose="02020404030301010803" pitchFamily="18" charset="0"/>
              </a:rPr>
              <a:t>Anobile</a:t>
            </a:r>
            <a:r>
              <a:rPr lang="en-US" dirty="0" smtClean="0">
                <a:solidFill>
                  <a:prstClr val="black"/>
                </a:solidFill>
                <a:latin typeface="Garamond" panose="02020404030301010803" pitchFamily="18" charset="0"/>
              </a:rPr>
              <a:t>, </a:t>
            </a:r>
            <a:r>
              <a:rPr lang="en-US" dirty="0" err="1" smtClean="0">
                <a:solidFill>
                  <a:prstClr val="black"/>
                </a:solidFill>
                <a:latin typeface="Garamond" panose="02020404030301010803" pitchFamily="18" charset="0"/>
              </a:rPr>
              <a:t>Arrighi</a:t>
            </a:r>
            <a:r>
              <a:rPr lang="en-US" dirty="0" smtClean="0">
                <a:solidFill>
                  <a:prstClr val="black"/>
                </a:solidFill>
                <a:latin typeface="Garamond" panose="02020404030301010803" pitchFamily="18" charset="0"/>
              </a:rPr>
              <a:t>, 2024, </a:t>
            </a:r>
            <a:r>
              <a:rPr lang="en-US" i="1" dirty="0" smtClean="0">
                <a:solidFill>
                  <a:prstClr val="black"/>
                </a:solidFill>
                <a:latin typeface="Garamond" panose="02020404030301010803" pitchFamily="18" charset="0"/>
              </a:rPr>
              <a:t>Psych Res</a:t>
            </a:r>
            <a:endParaRPr lang="en-US" dirty="0" smtClean="0">
              <a:solidFill>
                <a:prstClr val="black"/>
              </a:solidFill>
              <a:latin typeface="Garamond" panose="02020404030301010803" pitchFamily="18" charset="0"/>
            </a:endParaRPr>
          </a:p>
          <a:p>
            <a:pPr marL="0" lvl="1"/>
            <a:r>
              <a:rPr lang="en-US" dirty="0" smtClean="0">
                <a:solidFill>
                  <a:prstClr val="black"/>
                </a:solidFill>
                <a:latin typeface="Garamond" panose="02020404030301010803" pitchFamily="18" charset="0"/>
              </a:rPr>
              <a:t>Blini, </a:t>
            </a:r>
            <a:r>
              <a:rPr lang="en-US" dirty="0" err="1" smtClean="0">
                <a:solidFill>
                  <a:prstClr val="black"/>
                </a:solidFill>
                <a:latin typeface="Garamond" panose="02020404030301010803" pitchFamily="18" charset="0"/>
              </a:rPr>
              <a:t>Arrighi</a:t>
            </a:r>
            <a:r>
              <a:rPr lang="en-US" dirty="0" smtClean="0">
                <a:solidFill>
                  <a:prstClr val="black"/>
                </a:solidFill>
                <a:latin typeface="Garamond" panose="02020404030301010803" pitchFamily="18" charset="0"/>
              </a:rPr>
              <a:t>, </a:t>
            </a:r>
            <a:r>
              <a:rPr lang="en-US" dirty="0" err="1" smtClean="0">
                <a:solidFill>
                  <a:prstClr val="black"/>
                </a:solidFill>
                <a:latin typeface="Garamond" panose="02020404030301010803" pitchFamily="18" charset="0"/>
              </a:rPr>
              <a:t>Anobile</a:t>
            </a:r>
            <a:r>
              <a:rPr lang="en-US" dirty="0" smtClean="0">
                <a:solidFill>
                  <a:prstClr val="black"/>
                </a:solidFill>
                <a:latin typeface="Garamond" panose="02020404030301010803" pitchFamily="18" charset="0"/>
              </a:rPr>
              <a:t>, 2024, </a:t>
            </a:r>
            <a:r>
              <a:rPr lang="en-US" i="1" dirty="0" err="1" smtClean="0">
                <a:solidFill>
                  <a:prstClr val="black"/>
                </a:solidFill>
                <a:latin typeface="Garamond" panose="02020404030301010803" pitchFamily="18" charset="0"/>
              </a:rPr>
              <a:t>BiorXiv</a:t>
            </a:r>
            <a:endParaRPr lang="it-IT" i="1" dirty="0" smtClean="0"/>
          </a:p>
        </p:txBody>
      </p:sp>
      <p:sp>
        <p:nvSpPr>
          <p:cNvPr id="9" name="TextBox 8"/>
          <p:cNvSpPr txBox="1"/>
          <p:nvPr/>
        </p:nvSpPr>
        <p:spPr>
          <a:xfrm>
            <a:off x="4248790" y="4993352"/>
            <a:ext cx="7480930" cy="1477328"/>
          </a:xfrm>
          <a:prstGeom prst="rect">
            <a:avLst/>
          </a:prstGeom>
          <a:noFill/>
        </p:spPr>
        <p:txBody>
          <a:bodyPr wrap="square" rtlCol="0">
            <a:spAutoFit/>
          </a:bodyPr>
          <a:lstStyle/>
          <a:p>
            <a:pPr algn="ctr"/>
            <a:r>
              <a:rPr lang="en-US" dirty="0">
                <a:latin typeface="Garamond" panose="02020404030301010803" pitchFamily="18" charset="0"/>
              </a:rPr>
              <a:t>We </a:t>
            </a:r>
            <a:r>
              <a:rPr lang="en-US" dirty="0" smtClean="0">
                <a:latin typeface="Garamond" panose="02020404030301010803" pitchFamily="18" charset="0"/>
              </a:rPr>
              <a:t>recorded pupil size </a:t>
            </a:r>
            <a:r>
              <a:rPr lang="en-US" dirty="0">
                <a:latin typeface="Garamond" panose="02020404030301010803" pitchFamily="18" charset="0"/>
              </a:rPr>
              <a:t>before (anticipation), during (calculation), and after (feedback) mental arithmetic</a:t>
            </a:r>
            <a:r>
              <a:rPr lang="en-US" dirty="0" smtClean="0">
                <a:latin typeface="Garamond" panose="02020404030301010803" pitchFamily="18" charset="0"/>
              </a:rPr>
              <a:t>. Pupil </a:t>
            </a:r>
            <a:r>
              <a:rPr lang="en-US" dirty="0">
                <a:latin typeface="Garamond" panose="02020404030301010803" pitchFamily="18" charset="0"/>
              </a:rPr>
              <a:t>dynamics suggest increased cognitive effort in people with high math </a:t>
            </a:r>
            <a:r>
              <a:rPr lang="en-US" dirty="0" smtClean="0">
                <a:latin typeface="Garamond" panose="02020404030301010803" pitchFamily="18" charset="0"/>
              </a:rPr>
              <a:t>anxiety. However, the effect is hardly discernible from that of arithmetic performance, indicating that is hard to disentangle emotional aspects from the efficiency in mental calculation.</a:t>
            </a:r>
            <a:endParaRPr lang="en-US" dirty="0">
              <a:latin typeface="Garamond" panose="02020404030301010803" pitchFamily="18" charset="0"/>
            </a:endParaRPr>
          </a:p>
        </p:txBody>
      </p:sp>
      <p:pic>
        <p:nvPicPr>
          <p:cNvPr id="3" name="Picture 2"/>
          <p:cNvPicPr>
            <a:picLocks noChangeAspect="1"/>
          </p:cNvPicPr>
          <p:nvPr/>
        </p:nvPicPr>
        <p:blipFill>
          <a:blip r:embed="rId2"/>
          <a:stretch>
            <a:fillRect/>
          </a:stretch>
        </p:blipFill>
        <p:spPr>
          <a:xfrm>
            <a:off x="113121" y="3401562"/>
            <a:ext cx="3162514" cy="1536684"/>
          </a:xfrm>
          <a:prstGeom prst="rect">
            <a:avLst/>
          </a:prstGeom>
        </p:spPr>
      </p:pic>
      <p:pic>
        <p:nvPicPr>
          <p:cNvPr id="12" name="Picture 11"/>
          <p:cNvPicPr>
            <a:picLocks noChangeAspect="1"/>
          </p:cNvPicPr>
          <p:nvPr/>
        </p:nvPicPr>
        <p:blipFill>
          <a:blip r:embed="rId3"/>
          <a:stretch>
            <a:fillRect/>
          </a:stretch>
        </p:blipFill>
        <p:spPr>
          <a:xfrm>
            <a:off x="3308274" y="1958789"/>
            <a:ext cx="3751499" cy="1813125"/>
          </a:xfrm>
          <a:prstGeom prst="rect">
            <a:avLst/>
          </a:prstGeom>
        </p:spPr>
      </p:pic>
      <p:pic>
        <p:nvPicPr>
          <p:cNvPr id="13" name="Picture 12"/>
          <p:cNvPicPr>
            <a:picLocks noChangeAspect="1"/>
          </p:cNvPicPr>
          <p:nvPr/>
        </p:nvPicPr>
        <p:blipFill rotWithShape="1">
          <a:blip r:embed="rId4"/>
          <a:srcRect r="37191"/>
          <a:stretch/>
        </p:blipFill>
        <p:spPr>
          <a:xfrm>
            <a:off x="6991082" y="43188"/>
            <a:ext cx="4371684" cy="4942456"/>
          </a:xfrm>
          <a:prstGeom prst="rect">
            <a:avLst/>
          </a:prstGeom>
        </p:spPr>
      </p:pic>
    </p:spTree>
    <p:extLst>
      <p:ext uri="{BB962C8B-B14F-4D97-AF65-F5344CB8AC3E}">
        <p14:creationId xmlns:p14="http://schemas.microsoft.com/office/powerpoint/2010/main" val="1228788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492990"/>
          </a:xfrm>
          <a:prstGeom prst="rect">
            <a:avLst/>
          </a:prstGeom>
          <a:noFill/>
        </p:spPr>
        <p:txBody>
          <a:bodyPr wrap="square" rtlCol="0">
            <a:spAutoFit/>
          </a:bodyPr>
          <a:lstStyle/>
          <a:p>
            <a:pPr marL="0" lvl="1"/>
            <a:r>
              <a:rPr lang="en-US" sz="2400" b="1" dirty="0" err="1" smtClean="0">
                <a:latin typeface="Garamond" panose="02020404030301010803" pitchFamily="18" charset="0"/>
              </a:rPr>
              <a:t>Pupillometry</a:t>
            </a:r>
            <a:endParaRPr lang="en-US" sz="2400" b="1" dirty="0">
              <a:latin typeface="Garamond" panose="02020404030301010803" pitchFamily="18" charset="0"/>
            </a:endParaRP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The measurement of pupil size provides an integrated readout of distinct attentional and cognitive processes.</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923330"/>
          </a:xfrm>
          <a:prstGeom prst="rect">
            <a:avLst/>
          </a:prstGeom>
          <a:noFill/>
        </p:spPr>
        <p:txBody>
          <a:bodyPr wrap="square" rtlCol="0">
            <a:spAutoFit/>
          </a:bodyPr>
          <a:lstStyle/>
          <a:p>
            <a:pPr marL="0" lvl="1"/>
            <a:r>
              <a:rPr lang="en-US" dirty="0" err="1" smtClean="0">
                <a:latin typeface="Garamond" panose="02020404030301010803" pitchFamily="18" charset="0"/>
              </a:rPr>
              <a:t>Dureux</a:t>
            </a:r>
            <a:r>
              <a:rPr lang="en-US" dirty="0" smtClean="0">
                <a:latin typeface="Garamond" panose="02020404030301010803" pitchFamily="18" charset="0"/>
              </a:rPr>
              <a:t> et al., 2021, </a:t>
            </a:r>
            <a:r>
              <a:rPr lang="en-US" i="1" dirty="0" smtClean="0">
                <a:latin typeface="Garamond" panose="02020404030301010803" pitchFamily="18" charset="0"/>
              </a:rPr>
              <a:t>Cortex</a:t>
            </a:r>
          </a:p>
          <a:p>
            <a:pPr marL="0" lvl="1"/>
            <a:r>
              <a:rPr lang="en-US" dirty="0" smtClean="0">
                <a:solidFill>
                  <a:prstClr val="black"/>
                </a:solidFill>
                <a:latin typeface="Garamond" panose="02020404030301010803" pitchFamily="18" charset="0"/>
              </a:rPr>
              <a:t>Blini, </a:t>
            </a:r>
            <a:r>
              <a:rPr lang="en-US" dirty="0" err="1" smtClean="0">
                <a:solidFill>
                  <a:prstClr val="black"/>
                </a:solidFill>
                <a:latin typeface="Garamond" panose="02020404030301010803" pitchFamily="18" charset="0"/>
              </a:rPr>
              <a:t>Anobile</a:t>
            </a:r>
            <a:r>
              <a:rPr lang="en-US" dirty="0" smtClean="0">
                <a:solidFill>
                  <a:prstClr val="black"/>
                </a:solidFill>
                <a:latin typeface="Garamond" panose="02020404030301010803" pitchFamily="18" charset="0"/>
              </a:rPr>
              <a:t>, </a:t>
            </a:r>
            <a:r>
              <a:rPr lang="en-US" dirty="0" err="1" smtClean="0">
                <a:solidFill>
                  <a:prstClr val="black"/>
                </a:solidFill>
                <a:latin typeface="Garamond" panose="02020404030301010803" pitchFamily="18" charset="0"/>
              </a:rPr>
              <a:t>Arrighi</a:t>
            </a:r>
            <a:r>
              <a:rPr lang="en-US" dirty="0" smtClean="0">
                <a:solidFill>
                  <a:prstClr val="black"/>
                </a:solidFill>
                <a:latin typeface="Garamond" panose="02020404030301010803" pitchFamily="18" charset="0"/>
              </a:rPr>
              <a:t>, 2024, </a:t>
            </a:r>
            <a:r>
              <a:rPr lang="en-US" i="1" dirty="0" smtClean="0">
                <a:solidFill>
                  <a:prstClr val="black"/>
                </a:solidFill>
                <a:latin typeface="Garamond" panose="02020404030301010803" pitchFamily="18" charset="0"/>
              </a:rPr>
              <a:t>Psych Res</a:t>
            </a:r>
            <a:endParaRPr lang="en-US" dirty="0" smtClean="0">
              <a:solidFill>
                <a:prstClr val="black"/>
              </a:solidFill>
              <a:latin typeface="Garamond" panose="02020404030301010803" pitchFamily="18" charset="0"/>
            </a:endParaRPr>
          </a:p>
          <a:p>
            <a:pPr marL="0" lvl="1"/>
            <a:r>
              <a:rPr lang="en-US" dirty="0" smtClean="0">
                <a:solidFill>
                  <a:prstClr val="black"/>
                </a:solidFill>
                <a:latin typeface="Garamond" panose="02020404030301010803" pitchFamily="18" charset="0"/>
              </a:rPr>
              <a:t>Blini, </a:t>
            </a:r>
            <a:r>
              <a:rPr lang="en-US" dirty="0" err="1" smtClean="0">
                <a:solidFill>
                  <a:prstClr val="black"/>
                </a:solidFill>
                <a:latin typeface="Garamond" panose="02020404030301010803" pitchFamily="18" charset="0"/>
              </a:rPr>
              <a:t>Arrighi</a:t>
            </a:r>
            <a:r>
              <a:rPr lang="en-US" dirty="0" smtClean="0">
                <a:solidFill>
                  <a:prstClr val="black"/>
                </a:solidFill>
                <a:latin typeface="Garamond" panose="02020404030301010803" pitchFamily="18" charset="0"/>
              </a:rPr>
              <a:t>, </a:t>
            </a:r>
            <a:r>
              <a:rPr lang="en-US" dirty="0" err="1" smtClean="0">
                <a:solidFill>
                  <a:prstClr val="black"/>
                </a:solidFill>
                <a:latin typeface="Garamond" panose="02020404030301010803" pitchFamily="18" charset="0"/>
              </a:rPr>
              <a:t>Anobile</a:t>
            </a:r>
            <a:r>
              <a:rPr lang="en-US" dirty="0" smtClean="0">
                <a:solidFill>
                  <a:prstClr val="black"/>
                </a:solidFill>
                <a:latin typeface="Garamond" panose="02020404030301010803" pitchFamily="18" charset="0"/>
              </a:rPr>
              <a:t>, 2024, </a:t>
            </a:r>
            <a:r>
              <a:rPr lang="en-US" i="1" dirty="0" err="1" smtClean="0">
                <a:solidFill>
                  <a:prstClr val="black"/>
                </a:solidFill>
                <a:latin typeface="Garamond" panose="02020404030301010803" pitchFamily="18" charset="0"/>
              </a:rPr>
              <a:t>BiorXiv</a:t>
            </a:r>
            <a:endParaRPr lang="it-IT" i="1" dirty="0" smtClean="0"/>
          </a:p>
        </p:txBody>
      </p:sp>
      <p:sp>
        <p:nvSpPr>
          <p:cNvPr id="9" name="TextBox 8"/>
          <p:cNvSpPr txBox="1"/>
          <p:nvPr/>
        </p:nvSpPr>
        <p:spPr>
          <a:xfrm>
            <a:off x="4248790" y="4993352"/>
            <a:ext cx="7480930" cy="1200329"/>
          </a:xfrm>
          <a:prstGeom prst="rect">
            <a:avLst/>
          </a:prstGeom>
          <a:noFill/>
        </p:spPr>
        <p:txBody>
          <a:bodyPr wrap="square" rtlCol="0">
            <a:spAutoFit/>
          </a:bodyPr>
          <a:lstStyle/>
          <a:p>
            <a:pPr algn="ctr"/>
            <a:r>
              <a:rPr lang="en-US" dirty="0" smtClean="0">
                <a:latin typeface="Garamond" panose="02020404030301010803" pitchFamily="18" charset="0"/>
              </a:rPr>
              <a:t>Phasic </a:t>
            </a:r>
            <a:r>
              <a:rPr lang="en-US" dirty="0">
                <a:latin typeface="Garamond" panose="02020404030301010803" pitchFamily="18" charset="0"/>
              </a:rPr>
              <a:t>changes in pupil size are inherently low-dimensional, with modes that are highly consistent across behavioral tasks of very different nature, suggesting that </a:t>
            </a:r>
            <a:r>
              <a:rPr lang="en-US" dirty="0" smtClean="0">
                <a:latin typeface="Garamond" panose="02020404030301010803" pitchFamily="18" charset="0"/>
              </a:rPr>
              <a:t>they occur </a:t>
            </a:r>
            <a:r>
              <a:rPr lang="en-US" dirty="0">
                <a:latin typeface="Garamond" panose="02020404030301010803" pitchFamily="18" charset="0"/>
              </a:rPr>
              <a:t>along </a:t>
            </a:r>
            <a:r>
              <a:rPr lang="en-US" dirty="0" smtClean="0">
                <a:latin typeface="Garamond" panose="02020404030301010803" pitchFamily="18" charset="0"/>
              </a:rPr>
              <a:t>a pupillary manifold </a:t>
            </a:r>
            <a:r>
              <a:rPr lang="en-US" dirty="0">
                <a:latin typeface="Garamond" panose="02020404030301010803" pitchFamily="18" charset="0"/>
              </a:rPr>
              <a:t>that </a:t>
            </a:r>
            <a:r>
              <a:rPr lang="en-US" dirty="0" smtClean="0">
                <a:latin typeface="Garamond" panose="02020404030301010803" pitchFamily="18" charset="0"/>
              </a:rPr>
              <a:t>is </a:t>
            </a:r>
            <a:r>
              <a:rPr lang="en-US" dirty="0">
                <a:latin typeface="Garamond" panose="02020404030301010803" pitchFamily="18" charset="0"/>
              </a:rPr>
              <a:t>highly constrained by the underlying </a:t>
            </a:r>
            <a:r>
              <a:rPr lang="en-US" dirty="0" smtClean="0">
                <a:latin typeface="Garamond" panose="02020404030301010803" pitchFamily="18" charset="0"/>
              </a:rPr>
              <a:t>physiology.</a:t>
            </a:r>
            <a:endParaRPr lang="en-US" dirty="0">
              <a:latin typeface="Garamond" panose="02020404030301010803"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0157" y="2597524"/>
            <a:ext cx="2799842" cy="3231972"/>
          </a:xfrm>
          <a:prstGeom prst="rect">
            <a:avLst/>
          </a:prstGeom>
        </p:spPr>
      </p:pic>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25842" t="26815" r="32719" b="13986"/>
          <a:stretch/>
        </p:blipFill>
        <p:spPr>
          <a:xfrm>
            <a:off x="6042532" y="559675"/>
            <a:ext cx="5665261" cy="4220507"/>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35655" y="2453667"/>
            <a:ext cx="2908143" cy="2326515"/>
          </a:xfrm>
          <a:prstGeom prst="rect">
            <a:avLst/>
          </a:prstGeom>
        </p:spPr>
      </p:pic>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94214" t="4902" r="710" b="35580"/>
          <a:stretch/>
        </p:blipFill>
        <p:spPr>
          <a:xfrm>
            <a:off x="11494013" y="452707"/>
            <a:ext cx="676040" cy="4133712"/>
          </a:xfrm>
          <a:prstGeom prst="rect">
            <a:avLst/>
          </a:prstGeom>
        </p:spPr>
      </p:pic>
      <p:sp>
        <p:nvSpPr>
          <p:cNvPr id="4" name="TextBox 3"/>
          <p:cNvSpPr txBox="1"/>
          <p:nvPr/>
        </p:nvSpPr>
        <p:spPr>
          <a:xfrm>
            <a:off x="10179934" y="150829"/>
            <a:ext cx="1931043" cy="738664"/>
          </a:xfrm>
          <a:prstGeom prst="rect">
            <a:avLst/>
          </a:prstGeom>
          <a:noFill/>
        </p:spPr>
        <p:txBody>
          <a:bodyPr wrap="square" rtlCol="0">
            <a:spAutoFit/>
          </a:bodyPr>
          <a:lstStyle/>
          <a:p>
            <a:r>
              <a:rPr lang="it-IT" sz="1400" b="1" dirty="0" smtClean="0">
                <a:latin typeface="Arial" panose="020B0604020202020204" pitchFamily="34" charset="0"/>
                <a:cs typeface="Arial" panose="020B0604020202020204" pitchFamily="34" charset="0"/>
              </a:rPr>
              <a:t>Luminance </a:t>
            </a:r>
          </a:p>
          <a:p>
            <a:r>
              <a:rPr lang="it-IT" sz="1400" b="1" dirty="0" smtClean="0">
                <a:latin typeface="Arial" panose="020B0604020202020204" pitchFamily="34" charset="0"/>
                <a:cs typeface="Arial" panose="020B0604020202020204" pitchFamily="34" charset="0"/>
              </a:rPr>
              <a:t>Vs</a:t>
            </a:r>
          </a:p>
          <a:p>
            <a:r>
              <a:rPr lang="it-IT" sz="1400" b="1" dirty="0" smtClean="0">
                <a:latin typeface="Arial" panose="020B0604020202020204" pitchFamily="34" charset="0"/>
                <a:cs typeface="Arial" panose="020B0604020202020204" pitchFamily="34" charset="0"/>
              </a:rPr>
              <a:t>Memory load</a:t>
            </a:r>
            <a:endParaRPr lang="it-IT" sz="14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351424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492990"/>
          </a:xfrm>
          <a:prstGeom prst="rect">
            <a:avLst/>
          </a:prstGeom>
          <a:noFill/>
        </p:spPr>
        <p:txBody>
          <a:bodyPr wrap="square" rtlCol="0">
            <a:spAutoFit/>
          </a:bodyPr>
          <a:lstStyle/>
          <a:p>
            <a:pPr marL="0" lvl="1"/>
            <a:r>
              <a:rPr lang="en-US" sz="2400" b="1" dirty="0" smtClean="0">
                <a:latin typeface="Garamond" panose="02020404030301010803" pitchFamily="18" charset="0"/>
              </a:rPr>
              <a:t>Geek interlude #2</a:t>
            </a:r>
          </a:p>
          <a:p>
            <a:pPr marL="0" lvl="1"/>
            <a:endParaRPr lang="en-US" sz="2400" b="1" dirty="0">
              <a:latin typeface="Garamond" panose="02020404030301010803" pitchFamily="18" charset="0"/>
            </a:endParaRPr>
          </a:p>
          <a:p>
            <a:pPr marL="0" lvl="1"/>
            <a:r>
              <a:rPr lang="en-US" b="1" dirty="0" err="1" smtClean="0">
                <a:latin typeface="Garamond" panose="02020404030301010803" pitchFamily="18" charset="0"/>
              </a:rPr>
              <a:t>Pupilla</a:t>
            </a:r>
            <a:r>
              <a:rPr lang="en-US" dirty="0" smtClean="0">
                <a:latin typeface="Garamond" panose="02020404030301010803" pitchFamily="18" charset="0"/>
              </a:rPr>
              <a:t>: A </a:t>
            </a:r>
            <a:r>
              <a:rPr lang="en-US" dirty="0">
                <a:latin typeface="Garamond" panose="02020404030301010803" pitchFamily="18" charset="0"/>
              </a:rPr>
              <a:t>package for the </a:t>
            </a:r>
            <a:r>
              <a:rPr lang="en-US" dirty="0" smtClean="0">
                <a:latin typeface="Garamond" panose="02020404030301010803" pitchFamily="18" charset="0"/>
              </a:rPr>
              <a:t>preprocessing and analysis </a:t>
            </a:r>
            <a:r>
              <a:rPr lang="en-US" dirty="0">
                <a:latin typeface="Garamond" panose="02020404030301010803" pitchFamily="18" charset="0"/>
              </a:rPr>
              <a:t>of </a:t>
            </a:r>
            <a:r>
              <a:rPr lang="en-US" dirty="0" smtClean="0">
                <a:latin typeface="Garamond" panose="02020404030301010803" pitchFamily="18" charset="0"/>
              </a:rPr>
              <a:t>eye-tracking and </a:t>
            </a:r>
            <a:r>
              <a:rPr lang="en-US" dirty="0" err="1" smtClean="0">
                <a:latin typeface="Garamond" panose="02020404030301010803" pitchFamily="18" charset="0"/>
              </a:rPr>
              <a:t>pupillometry</a:t>
            </a:r>
            <a:r>
              <a:rPr lang="en-US" dirty="0" smtClean="0">
                <a:latin typeface="Garamond" panose="02020404030301010803" pitchFamily="18" charset="0"/>
              </a:rPr>
              <a:t> data.</a:t>
            </a:r>
            <a:endParaRPr lang="en-US" dirty="0">
              <a:latin typeface="Garamond" panose="02020404030301010803" pitchFamily="18" charset="0"/>
            </a:endParaRP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9" name="TextBox 8"/>
          <p:cNvSpPr txBox="1"/>
          <p:nvPr/>
        </p:nvSpPr>
        <p:spPr>
          <a:xfrm>
            <a:off x="4248790" y="4941269"/>
            <a:ext cx="7480930" cy="923330"/>
          </a:xfrm>
          <a:prstGeom prst="rect">
            <a:avLst/>
          </a:prstGeom>
          <a:noFill/>
        </p:spPr>
        <p:txBody>
          <a:bodyPr wrap="square" rtlCol="0">
            <a:spAutoFit/>
          </a:bodyPr>
          <a:lstStyle/>
          <a:p>
            <a:pPr algn="ctr"/>
            <a:r>
              <a:rPr lang="it-IT" dirty="0" smtClean="0">
                <a:latin typeface="Garamond" panose="02020404030301010803" pitchFamily="18" charset="0"/>
              </a:rPr>
              <a:t>Easily implements: data reading and cleaning (artifacts removal, interpolation, smoothing, quality checks); utilities for feature reduction (PCA, rPCA, ICA), including graphical depictions; analysis tools (e.g., crossvalidated LMEMs).</a:t>
            </a:r>
          </a:p>
        </p:txBody>
      </p:sp>
      <p:sp>
        <p:nvSpPr>
          <p:cNvPr id="13" name="TextBox 12"/>
          <p:cNvSpPr txBox="1"/>
          <p:nvPr/>
        </p:nvSpPr>
        <p:spPr>
          <a:xfrm>
            <a:off x="1122803" y="5135427"/>
            <a:ext cx="2077813" cy="369332"/>
          </a:xfrm>
          <a:prstGeom prst="rect">
            <a:avLst/>
          </a:prstGeom>
          <a:noFill/>
        </p:spPr>
        <p:txBody>
          <a:bodyPr wrap="none" rtlCol="0">
            <a:spAutoFit/>
          </a:bodyPr>
          <a:lstStyle/>
          <a:p>
            <a:r>
              <a:rPr lang="it-IT" b="1" dirty="0" smtClean="0">
                <a:latin typeface="Garamond" panose="02020404030301010803" pitchFamily="18" charset="0"/>
              </a:rPr>
              <a:t>github.com/EBlini</a:t>
            </a:r>
            <a:endParaRPr lang="it-IT" b="1" dirty="0">
              <a:latin typeface="Garamond" panose="02020404030301010803" pitchFamily="18" charset="0"/>
            </a:endParaRPr>
          </a:p>
        </p:txBody>
      </p:sp>
      <p:pic>
        <p:nvPicPr>
          <p:cNvPr id="14" name="Picture 13"/>
          <p:cNvPicPr>
            <a:picLocks noChangeAspect="1"/>
          </p:cNvPicPr>
          <p:nvPr/>
        </p:nvPicPr>
        <p:blipFill>
          <a:blip r:embed="rId2"/>
          <a:stretch>
            <a:fillRect/>
          </a:stretch>
        </p:blipFill>
        <p:spPr>
          <a:xfrm>
            <a:off x="-45335" y="4437845"/>
            <a:ext cx="1168138" cy="1168138"/>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67889" y="399741"/>
            <a:ext cx="5690091" cy="4119064"/>
          </a:xfrm>
          <a:prstGeom prst="rect">
            <a:avLst/>
          </a:prstGeom>
        </p:spPr>
      </p:pic>
      <p:pic>
        <p:nvPicPr>
          <p:cNvPr id="3" name="Picture 2"/>
          <p:cNvPicPr>
            <a:picLocks noChangeAspect="1"/>
          </p:cNvPicPr>
          <p:nvPr/>
        </p:nvPicPr>
        <p:blipFill>
          <a:blip r:embed="rId4"/>
          <a:stretch>
            <a:fillRect/>
          </a:stretch>
        </p:blipFill>
        <p:spPr>
          <a:xfrm>
            <a:off x="1129907" y="3013075"/>
            <a:ext cx="2172383" cy="2172383"/>
          </a:xfrm>
          <a:prstGeom prst="rect">
            <a:avLst/>
          </a:prstGeom>
        </p:spPr>
      </p:pic>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515208" y="2394635"/>
            <a:ext cx="2908143" cy="2326515"/>
          </a:xfrm>
          <a:prstGeom prst="rect">
            <a:avLst/>
          </a:prstGeom>
        </p:spPr>
      </p:pic>
    </p:spTree>
    <p:extLst>
      <p:ext uri="{BB962C8B-B14F-4D97-AF65-F5344CB8AC3E}">
        <p14:creationId xmlns:p14="http://schemas.microsoft.com/office/powerpoint/2010/main" val="96026638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769989"/>
          </a:xfrm>
          <a:prstGeom prst="rect">
            <a:avLst/>
          </a:prstGeom>
          <a:noFill/>
        </p:spPr>
        <p:txBody>
          <a:bodyPr wrap="square" rtlCol="0">
            <a:spAutoFit/>
          </a:bodyPr>
          <a:lstStyle/>
          <a:p>
            <a:pPr marL="0" lvl="1"/>
            <a:r>
              <a:rPr lang="en-US" sz="2400" b="1" dirty="0" err="1" smtClean="0">
                <a:latin typeface="Garamond" panose="02020404030301010803" pitchFamily="18" charset="0"/>
              </a:rPr>
              <a:t>Interoception</a:t>
            </a:r>
            <a:r>
              <a:rPr lang="en-US" sz="2400" b="1" dirty="0" smtClean="0">
                <a:latin typeface="Garamond" panose="02020404030301010803" pitchFamily="18" charset="0"/>
              </a:rPr>
              <a:t> and motivation</a:t>
            </a:r>
            <a:endParaRPr lang="en-US" sz="2400" b="1" dirty="0">
              <a:latin typeface="Garamond" panose="02020404030301010803" pitchFamily="18" charset="0"/>
            </a:endParaRP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There is a tight link between bodily states and motivational assets. Vestibular stimulation is a safe tool to probe this dialogue causally.</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646331"/>
          </a:xfrm>
          <a:prstGeom prst="rect">
            <a:avLst/>
          </a:prstGeom>
          <a:noFill/>
        </p:spPr>
        <p:txBody>
          <a:bodyPr wrap="square" rtlCol="0">
            <a:spAutoFit/>
          </a:bodyPr>
          <a:lstStyle/>
          <a:p>
            <a:pPr marL="0" lvl="1"/>
            <a:r>
              <a:rPr lang="en-US" dirty="0" smtClean="0">
                <a:latin typeface="Garamond" panose="02020404030301010803" pitchFamily="18" charset="0"/>
              </a:rPr>
              <a:t>Blini et al., 2018, </a:t>
            </a:r>
            <a:r>
              <a:rPr lang="en-US" i="1" dirty="0" smtClean="0">
                <a:latin typeface="Garamond" panose="02020404030301010803" pitchFamily="18" charset="0"/>
              </a:rPr>
              <a:t>Cortex</a:t>
            </a:r>
          </a:p>
          <a:p>
            <a:pPr marL="0" lvl="1"/>
            <a:r>
              <a:rPr lang="en-US" dirty="0" smtClean="0">
                <a:solidFill>
                  <a:prstClr val="black"/>
                </a:solidFill>
                <a:latin typeface="Garamond" panose="02020404030301010803" pitchFamily="18" charset="0"/>
              </a:rPr>
              <a:t>Blini et al., 2020, </a:t>
            </a:r>
            <a:r>
              <a:rPr lang="en-US" i="1" dirty="0" smtClean="0">
                <a:solidFill>
                  <a:prstClr val="black"/>
                </a:solidFill>
                <a:latin typeface="Garamond" panose="02020404030301010803" pitchFamily="18" charset="0"/>
              </a:rPr>
              <a:t>Cortex</a:t>
            </a:r>
            <a:endParaRPr lang="it-IT" i="1" dirty="0" smtClean="0"/>
          </a:p>
        </p:txBody>
      </p:sp>
      <p:sp>
        <p:nvSpPr>
          <p:cNvPr id="9" name="TextBox 8"/>
          <p:cNvSpPr txBox="1"/>
          <p:nvPr/>
        </p:nvSpPr>
        <p:spPr>
          <a:xfrm>
            <a:off x="4248790" y="4993352"/>
            <a:ext cx="7480930" cy="1200329"/>
          </a:xfrm>
          <a:prstGeom prst="rect">
            <a:avLst/>
          </a:prstGeom>
          <a:noFill/>
        </p:spPr>
        <p:txBody>
          <a:bodyPr wrap="square" rtlCol="0">
            <a:spAutoFit/>
          </a:bodyPr>
          <a:lstStyle/>
          <a:p>
            <a:pPr algn="ctr"/>
            <a:r>
              <a:rPr lang="en-US" dirty="0" smtClean="0">
                <a:latin typeface="Garamond" panose="02020404030301010803" pitchFamily="18" charset="0"/>
              </a:rPr>
              <a:t>Galvanic Vestibular Stimulation (GVS) induces sensory, vestibular mismatches: illusions of self-movement in spite of constant visual stimulation.</a:t>
            </a:r>
          </a:p>
          <a:p>
            <a:pPr algn="ctr"/>
            <a:r>
              <a:rPr lang="en-US" dirty="0" smtClean="0">
                <a:latin typeface="Garamond" panose="02020404030301010803" pitchFamily="18" charset="0"/>
              </a:rPr>
              <a:t>Vestibular mismatches impact motivational assets by decreasing sensitivity to rewards.</a:t>
            </a:r>
            <a:endParaRPr lang="en-US" dirty="0">
              <a:latin typeface="Garamond" panose="02020404030301010803" pitchFamily="18" charset="0"/>
            </a:endParaRPr>
          </a:p>
        </p:txBody>
      </p:sp>
      <p:pic>
        <p:nvPicPr>
          <p:cNvPr id="11"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367" y="2264744"/>
            <a:ext cx="3467163" cy="29779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4" name="Groupe 2"/>
          <p:cNvGrpSpPr>
            <a:grpSpLocks noChangeAspect="1"/>
          </p:cNvGrpSpPr>
          <p:nvPr/>
        </p:nvGrpSpPr>
        <p:grpSpPr>
          <a:xfrm>
            <a:off x="0" y="4780182"/>
            <a:ext cx="3024336" cy="1008112"/>
            <a:chOff x="4572000" y="3068960"/>
            <a:chExt cx="3024336" cy="1008112"/>
          </a:xfrm>
        </p:grpSpPr>
        <p:grpSp>
          <p:nvGrpSpPr>
            <p:cNvPr id="15" name="Groupe 4"/>
            <p:cNvGrpSpPr/>
            <p:nvPr/>
          </p:nvGrpSpPr>
          <p:grpSpPr>
            <a:xfrm>
              <a:off x="4644008" y="3068960"/>
              <a:ext cx="2664296" cy="761747"/>
              <a:chOff x="4644008" y="3068960"/>
              <a:chExt cx="2664296" cy="761747"/>
            </a:xfrm>
          </p:grpSpPr>
          <p:grpSp>
            <p:nvGrpSpPr>
              <p:cNvPr id="17" name="Groupe 6"/>
              <p:cNvGrpSpPr/>
              <p:nvPr/>
            </p:nvGrpSpPr>
            <p:grpSpPr>
              <a:xfrm>
                <a:off x="4644008" y="3068960"/>
                <a:ext cx="2664296" cy="761747"/>
                <a:chOff x="4644008" y="3068960"/>
                <a:chExt cx="2664296" cy="761747"/>
              </a:xfrm>
            </p:grpSpPr>
            <p:grpSp>
              <p:nvGrpSpPr>
                <p:cNvPr id="24" name="Groupe 13"/>
                <p:cNvGrpSpPr/>
                <p:nvPr/>
              </p:nvGrpSpPr>
              <p:grpSpPr>
                <a:xfrm>
                  <a:off x="4644008" y="3068960"/>
                  <a:ext cx="648072" cy="761747"/>
                  <a:chOff x="4644008" y="3068960"/>
                  <a:chExt cx="648072" cy="761747"/>
                </a:xfrm>
              </p:grpSpPr>
              <p:sp>
                <p:nvSpPr>
                  <p:cNvPr id="35" name="Ellipse 24"/>
                  <p:cNvSpPr/>
                  <p:nvPr/>
                </p:nvSpPr>
                <p:spPr>
                  <a:xfrm>
                    <a:off x="4716016" y="3068960"/>
                    <a:ext cx="504056" cy="648072"/>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6" name="Ellipse 25"/>
                  <p:cNvSpPr/>
                  <p:nvPr/>
                </p:nvSpPr>
                <p:spPr>
                  <a:xfrm>
                    <a:off x="4644008"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7" name="Ellipse 26"/>
                  <p:cNvSpPr/>
                  <p:nvPr/>
                </p:nvSpPr>
                <p:spPr>
                  <a:xfrm>
                    <a:off x="5192452"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8" name="Rectangle 37"/>
                  <p:cNvSpPr/>
                  <p:nvPr/>
                </p:nvSpPr>
                <p:spPr>
                  <a:xfrm>
                    <a:off x="4860032" y="3573016"/>
                    <a:ext cx="216024" cy="257691"/>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5" name="Groupe 14"/>
                <p:cNvGrpSpPr/>
                <p:nvPr/>
              </p:nvGrpSpPr>
              <p:grpSpPr>
                <a:xfrm>
                  <a:off x="5652120" y="3068960"/>
                  <a:ext cx="648072" cy="761747"/>
                  <a:chOff x="4644008" y="3068960"/>
                  <a:chExt cx="648072" cy="761747"/>
                </a:xfrm>
              </p:grpSpPr>
              <p:sp>
                <p:nvSpPr>
                  <p:cNvPr id="31" name="Ellipse 20"/>
                  <p:cNvSpPr/>
                  <p:nvPr/>
                </p:nvSpPr>
                <p:spPr>
                  <a:xfrm>
                    <a:off x="4716016" y="3068960"/>
                    <a:ext cx="504056" cy="648072"/>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2" name="Ellipse 21"/>
                  <p:cNvSpPr/>
                  <p:nvPr/>
                </p:nvSpPr>
                <p:spPr>
                  <a:xfrm>
                    <a:off x="4644008"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3" name="Ellipse 22"/>
                  <p:cNvSpPr/>
                  <p:nvPr/>
                </p:nvSpPr>
                <p:spPr>
                  <a:xfrm>
                    <a:off x="5192452"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4" name="Rectangle 33"/>
                  <p:cNvSpPr/>
                  <p:nvPr/>
                </p:nvSpPr>
                <p:spPr>
                  <a:xfrm>
                    <a:off x="4860032" y="3573016"/>
                    <a:ext cx="216024" cy="257691"/>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6" name="Groupe 15"/>
                <p:cNvGrpSpPr/>
                <p:nvPr/>
              </p:nvGrpSpPr>
              <p:grpSpPr>
                <a:xfrm>
                  <a:off x="6660232" y="3068960"/>
                  <a:ext cx="648072" cy="761747"/>
                  <a:chOff x="4644008" y="3068960"/>
                  <a:chExt cx="648072" cy="761747"/>
                </a:xfrm>
              </p:grpSpPr>
              <p:sp>
                <p:nvSpPr>
                  <p:cNvPr id="27" name="Ellipse 16"/>
                  <p:cNvSpPr/>
                  <p:nvPr/>
                </p:nvSpPr>
                <p:spPr>
                  <a:xfrm>
                    <a:off x="4716016" y="3068960"/>
                    <a:ext cx="504056" cy="648072"/>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28" name="Ellipse 17"/>
                  <p:cNvSpPr/>
                  <p:nvPr/>
                </p:nvSpPr>
                <p:spPr>
                  <a:xfrm>
                    <a:off x="4644008"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29" name="Ellipse 18"/>
                  <p:cNvSpPr/>
                  <p:nvPr/>
                </p:nvSpPr>
                <p:spPr>
                  <a:xfrm>
                    <a:off x="5192452"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0" name="Rectangle 29"/>
                  <p:cNvSpPr/>
                  <p:nvPr/>
                </p:nvSpPr>
                <p:spPr>
                  <a:xfrm>
                    <a:off x="4860032" y="3573016"/>
                    <a:ext cx="216024" cy="257691"/>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sp>
            <p:nvSpPr>
              <p:cNvPr id="18" name="Plus 17"/>
              <p:cNvSpPr>
                <a:spLocks noChangeAspect="1"/>
              </p:cNvSpPr>
              <p:nvPr/>
            </p:nvSpPr>
            <p:spPr>
              <a:xfrm>
                <a:off x="4748018" y="3388994"/>
                <a:ext cx="112014" cy="112014"/>
              </a:xfrm>
              <a:prstGeom prst="mathPl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Moins 8"/>
              <p:cNvSpPr>
                <a:spLocks noChangeAspect="1"/>
              </p:cNvSpPr>
              <p:nvPr/>
            </p:nvSpPr>
            <p:spPr>
              <a:xfrm>
                <a:off x="5108058" y="3388994"/>
                <a:ext cx="112014" cy="112014"/>
              </a:xfrm>
              <a:prstGeom prst="mathMin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Plus 19"/>
              <p:cNvSpPr>
                <a:spLocks noChangeAspect="1"/>
              </p:cNvSpPr>
              <p:nvPr/>
            </p:nvSpPr>
            <p:spPr>
              <a:xfrm>
                <a:off x="5828138" y="3717032"/>
                <a:ext cx="112014" cy="112014"/>
              </a:xfrm>
              <a:prstGeom prst="mathPl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Moins 10"/>
              <p:cNvSpPr>
                <a:spLocks noChangeAspect="1"/>
              </p:cNvSpPr>
              <p:nvPr/>
            </p:nvSpPr>
            <p:spPr>
              <a:xfrm>
                <a:off x="6012160" y="3717032"/>
                <a:ext cx="112014" cy="112014"/>
              </a:xfrm>
              <a:prstGeom prst="mathMin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Plus 21"/>
              <p:cNvSpPr>
                <a:spLocks noChangeAspect="1"/>
              </p:cNvSpPr>
              <p:nvPr/>
            </p:nvSpPr>
            <p:spPr>
              <a:xfrm>
                <a:off x="7124282" y="3388994"/>
                <a:ext cx="112014" cy="112014"/>
              </a:xfrm>
              <a:prstGeom prst="mathPl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Moins 12"/>
              <p:cNvSpPr>
                <a:spLocks noChangeAspect="1"/>
              </p:cNvSpPr>
              <p:nvPr/>
            </p:nvSpPr>
            <p:spPr>
              <a:xfrm>
                <a:off x="6732240" y="3388994"/>
                <a:ext cx="112014" cy="112014"/>
              </a:xfrm>
              <a:prstGeom prst="mathMin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5"/>
            <p:cNvSpPr txBox="1"/>
            <p:nvPr/>
          </p:nvSpPr>
          <p:spPr>
            <a:xfrm>
              <a:off x="4572000" y="3800073"/>
              <a:ext cx="3024336" cy="276999"/>
            </a:xfrm>
            <a:prstGeom prst="rect">
              <a:avLst/>
            </a:prstGeom>
            <a:noFill/>
          </p:spPr>
          <p:txBody>
            <a:bodyPr wrap="square" rtlCol="0">
              <a:spAutoFit/>
            </a:bodyPr>
            <a:lstStyle/>
            <a:p>
              <a:r>
                <a:rPr lang="it-IT" sz="1200" b="1" dirty="0" smtClean="0">
                  <a:latin typeface="Garamond" panose="02020404030301010803" pitchFamily="18" charset="0"/>
                </a:rPr>
                <a:t>Left-Anodal        SHAM          Right-Anodal</a:t>
              </a:r>
              <a:endParaRPr lang="fr-FR" sz="1200" b="1" dirty="0">
                <a:latin typeface="Garamond" panose="02020404030301010803" pitchFamily="18" charset="0"/>
              </a:endParaRPr>
            </a:p>
          </p:txBody>
        </p:sp>
      </p:grpSp>
      <p:pic>
        <p:nvPicPr>
          <p:cNvPr id="6" name="Picture 5"/>
          <p:cNvPicPr>
            <a:picLocks noChangeAspect="1"/>
          </p:cNvPicPr>
          <p:nvPr/>
        </p:nvPicPr>
        <p:blipFill>
          <a:blip r:embed="rId3"/>
          <a:stretch>
            <a:fillRect/>
          </a:stretch>
        </p:blipFill>
        <p:spPr>
          <a:xfrm>
            <a:off x="10447609" y="1144078"/>
            <a:ext cx="1388789" cy="1347942"/>
          </a:xfrm>
          <a:prstGeom prst="rect">
            <a:avLst/>
          </a:prstGeom>
        </p:spPr>
      </p:pic>
      <p:pic>
        <p:nvPicPr>
          <p:cNvPr id="7" name="Picture 6"/>
          <p:cNvPicPr>
            <a:picLocks noChangeAspect="1"/>
          </p:cNvPicPr>
          <p:nvPr/>
        </p:nvPicPr>
        <p:blipFill>
          <a:blip r:embed="rId4"/>
          <a:stretch>
            <a:fillRect/>
          </a:stretch>
        </p:blipFill>
        <p:spPr>
          <a:xfrm>
            <a:off x="10238833" y="2920818"/>
            <a:ext cx="1717816" cy="1392378"/>
          </a:xfrm>
          <a:prstGeom prst="rect">
            <a:avLst/>
          </a:prstGeom>
        </p:spPr>
      </p:pic>
      <p:pic>
        <p:nvPicPr>
          <p:cNvPr id="3074" name="Picture 2" descr="Fig.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48395" y="293368"/>
            <a:ext cx="4839613" cy="460597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10638447" y="559303"/>
            <a:ext cx="1007111" cy="584775"/>
          </a:xfrm>
          <a:prstGeom prst="rect">
            <a:avLst/>
          </a:prstGeom>
          <a:noFill/>
        </p:spPr>
        <p:txBody>
          <a:bodyPr wrap="square" rtlCol="0">
            <a:spAutoFit/>
          </a:bodyPr>
          <a:lstStyle/>
          <a:p>
            <a:r>
              <a:rPr lang="it-IT" sz="1600" b="1" dirty="0" smtClean="0">
                <a:latin typeface="Agency FB" panose="020B0503020202020204" pitchFamily="34" charset="0"/>
              </a:rPr>
              <a:t>Project: </a:t>
            </a:r>
          </a:p>
          <a:p>
            <a:r>
              <a:rPr lang="it-IT" sz="1600" b="1" dirty="0" smtClean="0">
                <a:latin typeface="Agency FB" panose="020B0503020202020204" pitchFamily="34" charset="0"/>
              </a:rPr>
              <a:t>BRAVEST</a:t>
            </a:r>
            <a:endParaRPr lang="it-IT" sz="1600" b="1" dirty="0">
              <a:latin typeface="Agency FB" panose="020B0503020202020204" pitchFamily="34" charset="0"/>
            </a:endParaRPr>
          </a:p>
        </p:txBody>
      </p:sp>
    </p:spTree>
    <p:extLst>
      <p:ext uri="{BB962C8B-B14F-4D97-AF65-F5344CB8AC3E}">
        <p14:creationId xmlns:p14="http://schemas.microsoft.com/office/powerpoint/2010/main" val="11819379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4164395756"/>
              </p:ext>
            </p:extLst>
          </p:nvPr>
        </p:nvGraphicFramePr>
        <p:xfrm>
          <a:off x="2092230" y="479563"/>
          <a:ext cx="4049333" cy="6099457"/>
        </p:xfrm>
        <a:graphic>
          <a:graphicData uri="http://schemas.openxmlformats.org/drawingml/2006/table">
            <a:tbl>
              <a:tblPr firstRow="1" bandRow="1">
                <a:tableStyleId>{5C22544A-7EE6-4342-B048-85BDC9FD1C3A}</a:tableStyleId>
              </a:tblPr>
              <a:tblGrid>
                <a:gridCol w="4049333">
                  <a:extLst>
                    <a:ext uri="{9D8B030D-6E8A-4147-A177-3AD203B41FA5}">
                      <a16:colId xmlns:a16="http://schemas.microsoft.com/office/drawing/2014/main" val="792242756"/>
                    </a:ext>
                  </a:extLst>
                </a:gridCol>
              </a:tblGrid>
              <a:tr h="871351">
                <a:tc>
                  <a:txBody>
                    <a:bodyPr/>
                    <a:lstStyle/>
                    <a:p>
                      <a:pPr algn="l"/>
                      <a:r>
                        <a:rPr lang="it-IT" sz="1800" b="1" dirty="0" smtClean="0">
                          <a:solidFill>
                            <a:schemeClr val="tx1"/>
                          </a:solidFill>
                          <a:latin typeface="Garamond" panose="02020404030301010803" pitchFamily="18" charset="0"/>
                        </a:rPr>
                        <a:t>M.Sc. Psychology (Neuropsychology) </a:t>
                      </a:r>
                    </a:p>
                    <a:p>
                      <a:pPr algn="l"/>
                      <a:r>
                        <a:rPr lang="it-IT" sz="1600" b="1" dirty="0" smtClean="0">
                          <a:solidFill>
                            <a:schemeClr val="tx1"/>
                          </a:solidFill>
                          <a:latin typeface="Garamond" panose="02020404030301010803" pitchFamily="18" charset="0"/>
                        </a:rPr>
                        <a:t>University of Milan – Bicocca</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13885058"/>
                  </a:ext>
                </a:extLst>
              </a:tr>
              <a:tr h="87135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t-IT" sz="1800" b="1" dirty="0" smtClean="0">
                          <a:solidFill>
                            <a:schemeClr val="tx1"/>
                          </a:solidFill>
                          <a:latin typeface="Garamond" panose="02020404030301010803" pitchFamily="18" charset="0"/>
                        </a:rPr>
                        <a:t>Clinical Research Assistant </a:t>
                      </a:r>
                      <a:br>
                        <a:rPr lang="it-IT" sz="1800" b="1" dirty="0" smtClean="0">
                          <a:solidFill>
                            <a:schemeClr val="tx1"/>
                          </a:solidFill>
                          <a:latin typeface="Garamond" panose="02020404030301010803" pitchFamily="18" charset="0"/>
                        </a:rPr>
                      </a:br>
                      <a:r>
                        <a:rPr lang="it-IT" sz="1600" b="1" baseline="0" dirty="0" smtClean="0">
                          <a:solidFill>
                            <a:schemeClr val="tx1"/>
                          </a:solidFill>
                          <a:latin typeface="Garamond" panose="02020404030301010803" pitchFamily="18" charset="0"/>
                        </a:rPr>
                        <a:t>Italian Auxological Institute, Milan</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63371048"/>
                  </a:ext>
                </a:extLst>
              </a:tr>
              <a:tr h="871351">
                <a:tc>
                  <a:txBody>
                    <a:bodyPr/>
                    <a:lstStyle/>
                    <a:p>
                      <a:pPr algn="l"/>
                      <a:r>
                        <a:rPr lang="it-IT" sz="1800" b="1" dirty="0" smtClean="0">
                          <a:solidFill>
                            <a:schemeClr val="tx1"/>
                          </a:solidFill>
                          <a:latin typeface="Garamond" panose="02020404030301010803" pitchFamily="18" charset="0"/>
                        </a:rPr>
                        <a:t>Ph.D., Psychology</a:t>
                      </a:r>
                    </a:p>
                    <a:p>
                      <a:pPr algn="l"/>
                      <a:r>
                        <a:rPr lang="it-IT" sz="1600" b="1" dirty="0" smtClean="0">
                          <a:solidFill>
                            <a:schemeClr val="tx1"/>
                          </a:solidFill>
                          <a:latin typeface="Garamond" panose="02020404030301010803" pitchFamily="18" charset="0"/>
                        </a:rPr>
                        <a:t>University of Padua</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99992601"/>
                  </a:ext>
                </a:extLst>
              </a:tr>
              <a:tr h="871351">
                <a:tc>
                  <a:txBody>
                    <a:bodyPr/>
                    <a:lstStyle/>
                    <a:p>
                      <a:pPr algn="l"/>
                      <a:r>
                        <a:rPr lang="it-IT" sz="1800" b="1" dirty="0" smtClean="0">
                          <a:solidFill>
                            <a:schemeClr val="tx1"/>
                          </a:solidFill>
                          <a:latin typeface="Garamond" panose="02020404030301010803" pitchFamily="18" charset="0"/>
                        </a:rPr>
                        <a:t>Visiting Ph.D. student</a:t>
                      </a:r>
                    </a:p>
                    <a:p>
                      <a:pPr algn="l"/>
                      <a:r>
                        <a:rPr lang="it-IT" sz="1600" b="1" dirty="0" smtClean="0">
                          <a:solidFill>
                            <a:schemeClr val="tx1"/>
                          </a:solidFill>
                          <a:latin typeface="Garamond" panose="02020404030301010803" pitchFamily="18" charset="0"/>
                        </a:rPr>
                        <a:t>INSERM U1028 &amp; University of Lyon</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16325632"/>
                  </a:ext>
                </a:extLst>
              </a:tr>
              <a:tr h="87135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t-IT" sz="1800" b="1" dirty="0" smtClean="0">
                          <a:solidFill>
                            <a:schemeClr val="tx1"/>
                          </a:solidFill>
                          <a:latin typeface="Garamond" panose="02020404030301010803" pitchFamily="18" charset="0"/>
                        </a:rPr>
                        <a:t>PRESTIGE + MSCA </a:t>
                      </a:r>
                      <a:r>
                        <a:rPr lang="it-IT" sz="1800" b="1" baseline="0" dirty="0" smtClean="0">
                          <a:solidFill>
                            <a:schemeClr val="tx1"/>
                          </a:solidFill>
                          <a:latin typeface="Garamond" panose="02020404030301010803" pitchFamily="18" charset="0"/>
                        </a:rPr>
                        <a:t>Fellow </a:t>
                      </a:r>
                    </a:p>
                    <a:p>
                      <a:pPr marL="0" marR="0" indent="0" algn="l" defTabSz="914400" rtl="0" eaLnBrk="1" fontAlgn="auto" latinLnBrk="0" hangingPunct="1">
                        <a:lnSpc>
                          <a:spcPct val="100000"/>
                        </a:lnSpc>
                        <a:spcBef>
                          <a:spcPts val="0"/>
                        </a:spcBef>
                        <a:spcAft>
                          <a:spcPts val="0"/>
                        </a:spcAft>
                        <a:buClrTx/>
                        <a:buSzTx/>
                        <a:buFontTx/>
                        <a:buNone/>
                        <a:tabLst/>
                        <a:defRPr/>
                      </a:pPr>
                      <a:r>
                        <a:rPr lang="it-IT" sz="1600" b="1" dirty="0" smtClean="0">
                          <a:solidFill>
                            <a:schemeClr val="tx1"/>
                          </a:solidFill>
                          <a:latin typeface="Garamond" panose="02020404030301010803" pitchFamily="18" charset="0"/>
                        </a:rPr>
                        <a:t>INSERM U1028 &amp; University of Lyon</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2597432"/>
                  </a:ext>
                </a:extLst>
              </a:tr>
              <a:tr h="871351">
                <a:tc>
                  <a:txBody>
                    <a:bodyPr/>
                    <a:lstStyle/>
                    <a:p>
                      <a:pPr algn="l"/>
                      <a:r>
                        <a:rPr lang="it-IT" sz="1800" b="1" dirty="0" smtClean="0">
                          <a:solidFill>
                            <a:schemeClr val="tx1"/>
                          </a:solidFill>
                          <a:latin typeface="Garamond" panose="02020404030301010803" pitchFamily="18" charset="0"/>
                        </a:rPr>
                        <a:t>Senior (type B) Postdoc Fellow</a:t>
                      </a:r>
                    </a:p>
                    <a:p>
                      <a:pPr marL="0" marR="0" indent="0" algn="l" defTabSz="914400" rtl="0" eaLnBrk="1" fontAlgn="auto" latinLnBrk="0" hangingPunct="1">
                        <a:lnSpc>
                          <a:spcPct val="100000"/>
                        </a:lnSpc>
                        <a:spcBef>
                          <a:spcPts val="0"/>
                        </a:spcBef>
                        <a:spcAft>
                          <a:spcPts val="0"/>
                        </a:spcAft>
                        <a:buClrTx/>
                        <a:buSzTx/>
                        <a:buFontTx/>
                        <a:buNone/>
                        <a:tabLst/>
                        <a:defRPr/>
                      </a:pPr>
                      <a:r>
                        <a:rPr lang="it-IT" sz="1600" b="1" dirty="0" smtClean="0">
                          <a:solidFill>
                            <a:schemeClr val="tx1"/>
                          </a:solidFill>
                          <a:latin typeface="Garamond" panose="02020404030301010803" pitchFamily="18" charset="0"/>
                        </a:rPr>
                        <a:t>University of Padua</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11567397"/>
                  </a:ext>
                </a:extLst>
              </a:tr>
              <a:tr h="871351">
                <a:tc>
                  <a:txBody>
                    <a:bodyPr/>
                    <a:lstStyle/>
                    <a:p>
                      <a:pPr algn="l"/>
                      <a:r>
                        <a:rPr lang="it-IT" sz="1800" b="1" dirty="0" smtClean="0">
                          <a:solidFill>
                            <a:schemeClr val="tx1"/>
                          </a:solidFill>
                          <a:latin typeface="Garamond" panose="02020404030301010803" pitchFamily="18" charset="0"/>
                        </a:rPr>
                        <a:t>RTDa</a:t>
                      </a:r>
                    </a:p>
                    <a:p>
                      <a:pPr algn="l"/>
                      <a:r>
                        <a:rPr lang="it-IT" sz="1600" b="1" dirty="0" smtClean="0">
                          <a:solidFill>
                            <a:schemeClr val="tx1"/>
                          </a:solidFill>
                          <a:latin typeface="Garamond" panose="02020404030301010803" pitchFamily="18" charset="0"/>
                        </a:rPr>
                        <a:t>University of Florence</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8904703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276849091"/>
              </p:ext>
            </p:extLst>
          </p:nvPr>
        </p:nvGraphicFramePr>
        <p:xfrm>
          <a:off x="9430" y="479563"/>
          <a:ext cx="1976120" cy="6099457"/>
        </p:xfrm>
        <a:graphic>
          <a:graphicData uri="http://schemas.openxmlformats.org/drawingml/2006/table">
            <a:tbl>
              <a:tblPr firstRow="1" bandRow="1">
                <a:tableStyleId>{5C22544A-7EE6-4342-B048-85BDC9FD1C3A}</a:tableStyleId>
              </a:tblPr>
              <a:tblGrid>
                <a:gridCol w="1976120">
                  <a:extLst>
                    <a:ext uri="{9D8B030D-6E8A-4147-A177-3AD203B41FA5}">
                      <a16:colId xmlns:a16="http://schemas.microsoft.com/office/drawing/2014/main" val="792242756"/>
                    </a:ext>
                  </a:extLst>
                </a:gridCol>
              </a:tblGrid>
              <a:tr h="871351">
                <a:tc>
                  <a:txBody>
                    <a:bodyPr/>
                    <a:lstStyle/>
                    <a:p>
                      <a:pPr algn="ctr"/>
                      <a:r>
                        <a:rPr lang="it-IT" sz="2400" b="1" dirty="0" smtClean="0">
                          <a:solidFill>
                            <a:schemeClr val="tx1"/>
                          </a:solidFill>
                          <a:latin typeface="Garamond" panose="02020404030301010803" pitchFamily="18" charset="0"/>
                        </a:rPr>
                        <a:t>2011</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13885058"/>
                  </a:ext>
                </a:extLst>
              </a:tr>
              <a:tr h="871351">
                <a:tc>
                  <a:txBody>
                    <a:bodyPr/>
                    <a:lstStyle/>
                    <a:p>
                      <a:pPr algn="ctr"/>
                      <a:r>
                        <a:rPr lang="it-IT" sz="2400" b="1" dirty="0" smtClean="0">
                          <a:solidFill>
                            <a:schemeClr val="tx1"/>
                          </a:solidFill>
                          <a:latin typeface="Garamond" panose="02020404030301010803" pitchFamily="18" charset="0"/>
                        </a:rPr>
                        <a:t>2012</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63371048"/>
                  </a:ext>
                </a:extLst>
              </a:tr>
              <a:tr h="871351">
                <a:tc>
                  <a:txBody>
                    <a:bodyPr/>
                    <a:lstStyle/>
                    <a:p>
                      <a:pPr algn="ctr"/>
                      <a:r>
                        <a:rPr lang="it-IT" sz="2400" b="1" dirty="0" smtClean="0">
                          <a:solidFill>
                            <a:schemeClr val="tx1"/>
                          </a:solidFill>
                          <a:latin typeface="Garamond" panose="02020404030301010803" pitchFamily="18" charset="0"/>
                        </a:rPr>
                        <a:t>2013 (-2016)</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99992601"/>
                  </a:ext>
                </a:extLst>
              </a:tr>
              <a:tr h="871351">
                <a:tc>
                  <a:txBody>
                    <a:bodyPr/>
                    <a:lstStyle/>
                    <a:p>
                      <a:pPr algn="ctr"/>
                      <a:r>
                        <a:rPr lang="it-IT" sz="2400" b="1" dirty="0" smtClean="0">
                          <a:solidFill>
                            <a:schemeClr val="tx1"/>
                          </a:solidFill>
                          <a:latin typeface="Garamond" panose="02020404030301010803" pitchFamily="18" charset="0"/>
                        </a:rPr>
                        <a:t>2015</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16325632"/>
                  </a:ext>
                </a:extLst>
              </a:tr>
              <a:tr h="871351">
                <a:tc>
                  <a:txBody>
                    <a:bodyPr/>
                    <a:lstStyle/>
                    <a:p>
                      <a:pPr algn="ctr"/>
                      <a:r>
                        <a:rPr lang="it-IT" sz="2400" b="1" dirty="0" smtClean="0">
                          <a:solidFill>
                            <a:schemeClr val="tx1"/>
                          </a:solidFill>
                          <a:latin typeface="Garamond" panose="02020404030301010803" pitchFamily="18" charset="0"/>
                        </a:rPr>
                        <a:t>2016 (-2020)</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2597432"/>
                  </a:ext>
                </a:extLst>
              </a:tr>
              <a:tr h="871351">
                <a:tc>
                  <a:txBody>
                    <a:bodyPr/>
                    <a:lstStyle/>
                    <a:p>
                      <a:pPr algn="ctr"/>
                      <a:r>
                        <a:rPr lang="it-IT" sz="2400" b="1" dirty="0" smtClean="0">
                          <a:solidFill>
                            <a:schemeClr val="tx1"/>
                          </a:solidFill>
                          <a:latin typeface="Garamond" panose="02020404030301010803" pitchFamily="18" charset="0"/>
                        </a:rPr>
                        <a:t>2020(-2022)</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11567397"/>
                  </a:ext>
                </a:extLst>
              </a:tr>
              <a:tr h="871351">
                <a:tc>
                  <a:txBody>
                    <a:bodyPr/>
                    <a:lstStyle/>
                    <a:p>
                      <a:pPr algn="ctr"/>
                      <a:r>
                        <a:rPr lang="it-IT" sz="2400" b="1" dirty="0" smtClean="0">
                          <a:solidFill>
                            <a:schemeClr val="tx1"/>
                          </a:solidFill>
                          <a:latin typeface="Garamond" panose="02020404030301010803" pitchFamily="18" charset="0"/>
                        </a:rPr>
                        <a:t>2023</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89047039"/>
                  </a:ext>
                </a:extLst>
              </a:tr>
            </a:tbl>
          </a:graphicData>
        </a:graphic>
      </p:graphicFrame>
      <p:cxnSp>
        <p:nvCxnSpPr>
          <p:cNvPr id="3" name="Straight Arrow Connector 2"/>
          <p:cNvCxnSpPr/>
          <p:nvPr/>
        </p:nvCxnSpPr>
        <p:spPr>
          <a:xfrm flipH="1">
            <a:off x="2021110" y="287570"/>
            <a:ext cx="15240" cy="626872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489796" y="2304453"/>
            <a:ext cx="2074957" cy="20151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4" descr="Risultati immagini per campus france PRESTI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28871" y="0"/>
            <a:ext cx="3796806" cy="2413582"/>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p:cNvGrpSpPr/>
          <p:nvPr/>
        </p:nvGrpSpPr>
        <p:grpSpPr>
          <a:xfrm>
            <a:off x="6108491" y="4512196"/>
            <a:ext cx="5484439" cy="2066823"/>
            <a:chOff x="5975383" y="4512196"/>
            <a:chExt cx="5484439" cy="2066823"/>
          </a:xfrm>
        </p:grpSpPr>
        <p:pic>
          <p:nvPicPr>
            <p:cNvPr id="6" name="Picture 5"/>
            <p:cNvPicPr>
              <a:picLocks noChangeAspect="1"/>
            </p:cNvPicPr>
            <p:nvPr/>
          </p:nvPicPr>
          <p:blipFill>
            <a:blip r:embed="rId4"/>
            <a:stretch>
              <a:fillRect/>
            </a:stretch>
          </p:blipFill>
          <p:spPr>
            <a:xfrm>
              <a:off x="8611793" y="4780344"/>
              <a:ext cx="2848029" cy="1656507"/>
            </a:xfrm>
            <a:prstGeom prst="rect">
              <a:avLst/>
            </a:prstGeom>
          </p:spPr>
        </p:pic>
        <p:pic>
          <p:nvPicPr>
            <p:cNvPr id="2" name="Picture 1"/>
            <p:cNvPicPr>
              <a:picLocks noChangeAspect="1"/>
            </p:cNvPicPr>
            <p:nvPr/>
          </p:nvPicPr>
          <p:blipFill>
            <a:blip r:embed="rId5"/>
            <a:stretch>
              <a:fillRect/>
            </a:stretch>
          </p:blipFill>
          <p:spPr>
            <a:xfrm>
              <a:off x="5975383" y="4512196"/>
              <a:ext cx="2086384" cy="2066823"/>
            </a:xfrm>
            <a:prstGeom prst="rect">
              <a:avLst/>
            </a:prstGeom>
          </p:spPr>
        </p:pic>
      </p:grpSp>
    </p:spTree>
    <p:extLst>
      <p:ext uri="{BB962C8B-B14F-4D97-AF65-F5344CB8AC3E}">
        <p14:creationId xmlns:p14="http://schemas.microsoft.com/office/powerpoint/2010/main" val="108794395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769989"/>
          </a:xfrm>
          <a:prstGeom prst="rect">
            <a:avLst/>
          </a:prstGeom>
          <a:noFill/>
        </p:spPr>
        <p:txBody>
          <a:bodyPr wrap="square" rtlCol="0">
            <a:spAutoFit/>
          </a:bodyPr>
          <a:lstStyle/>
          <a:p>
            <a:pPr marL="0" lvl="1"/>
            <a:r>
              <a:rPr lang="en-US" sz="2400" b="1" dirty="0" err="1" smtClean="0">
                <a:latin typeface="Garamond" panose="02020404030301010803" pitchFamily="18" charset="0"/>
              </a:rPr>
              <a:t>Interoception</a:t>
            </a:r>
            <a:r>
              <a:rPr lang="en-US" sz="2400" b="1" dirty="0" smtClean="0">
                <a:latin typeface="Garamond" panose="02020404030301010803" pitchFamily="18" charset="0"/>
              </a:rPr>
              <a:t> and motivation</a:t>
            </a:r>
            <a:endParaRPr lang="en-US" sz="2400" b="1" dirty="0">
              <a:latin typeface="Garamond" panose="02020404030301010803" pitchFamily="18" charset="0"/>
            </a:endParaRP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There is a tight link between bodily states and motivational assets. Vestibular stimulation is a safe tool to probe this dialogue causally.</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646331"/>
          </a:xfrm>
          <a:prstGeom prst="rect">
            <a:avLst/>
          </a:prstGeom>
          <a:noFill/>
        </p:spPr>
        <p:txBody>
          <a:bodyPr wrap="square" rtlCol="0">
            <a:spAutoFit/>
          </a:bodyPr>
          <a:lstStyle/>
          <a:p>
            <a:pPr marL="0" lvl="1"/>
            <a:r>
              <a:rPr lang="en-US" dirty="0" smtClean="0">
                <a:latin typeface="Garamond" panose="02020404030301010803" pitchFamily="18" charset="0"/>
              </a:rPr>
              <a:t>Blini et al., 2018, </a:t>
            </a:r>
            <a:r>
              <a:rPr lang="en-US" i="1" dirty="0" smtClean="0">
                <a:latin typeface="Garamond" panose="02020404030301010803" pitchFamily="18" charset="0"/>
              </a:rPr>
              <a:t>Cortex</a:t>
            </a:r>
          </a:p>
          <a:p>
            <a:pPr marL="0" lvl="1"/>
            <a:r>
              <a:rPr lang="en-US" dirty="0" smtClean="0">
                <a:solidFill>
                  <a:prstClr val="black"/>
                </a:solidFill>
                <a:latin typeface="Garamond" panose="02020404030301010803" pitchFamily="18" charset="0"/>
              </a:rPr>
              <a:t>Blini et al., 2020, </a:t>
            </a:r>
            <a:r>
              <a:rPr lang="en-US" i="1" dirty="0" smtClean="0">
                <a:solidFill>
                  <a:prstClr val="black"/>
                </a:solidFill>
                <a:latin typeface="Garamond" panose="02020404030301010803" pitchFamily="18" charset="0"/>
              </a:rPr>
              <a:t>Cortex</a:t>
            </a:r>
            <a:endParaRPr lang="it-IT" i="1" dirty="0" smtClean="0"/>
          </a:p>
        </p:txBody>
      </p:sp>
      <p:sp>
        <p:nvSpPr>
          <p:cNvPr id="9" name="TextBox 8"/>
          <p:cNvSpPr txBox="1"/>
          <p:nvPr/>
        </p:nvSpPr>
        <p:spPr>
          <a:xfrm>
            <a:off x="4248790" y="4993352"/>
            <a:ext cx="7480930" cy="1200329"/>
          </a:xfrm>
          <a:prstGeom prst="rect">
            <a:avLst/>
          </a:prstGeom>
          <a:noFill/>
        </p:spPr>
        <p:txBody>
          <a:bodyPr wrap="square" rtlCol="0">
            <a:spAutoFit/>
          </a:bodyPr>
          <a:lstStyle/>
          <a:p>
            <a:pPr algn="ctr"/>
            <a:r>
              <a:rPr lang="en-US" dirty="0" smtClean="0">
                <a:latin typeface="Garamond" panose="02020404030301010803" pitchFamily="18" charset="0"/>
              </a:rPr>
              <a:t>Galvanic Vestibular Stimulation (GVS) induces sensory, vestibular mismatches: illusions of self-movement in spite of constant visual stimulation.</a:t>
            </a:r>
          </a:p>
          <a:p>
            <a:pPr algn="ctr"/>
            <a:r>
              <a:rPr lang="en-US" dirty="0" smtClean="0">
                <a:latin typeface="Garamond" panose="02020404030301010803" pitchFamily="18" charset="0"/>
              </a:rPr>
              <a:t>Vestibular mismatches impact motivational assets by decreasing sensitivity to rewards.</a:t>
            </a:r>
            <a:endParaRPr lang="en-US" dirty="0">
              <a:latin typeface="Garamond" panose="02020404030301010803" pitchFamily="18" charset="0"/>
            </a:endParaRPr>
          </a:p>
        </p:txBody>
      </p:sp>
      <p:pic>
        <p:nvPicPr>
          <p:cNvPr id="11"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367" y="2264744"/>
            <a:ext cx="3467163" cy="29779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4" name="Groupe 2"/>
          <p:cNvGrpSpPr>
            <a:grpSpLocks noChangeAspect="1"/>
          </p:cNvGrpSpPr>
          <p:nvPr/>
        </p:nvGrpSpPr>
        <p:grpSpPr>
          <a:xfrm>
            <a:off x="0" y="4780182"/>
            <a:ext cx="3024336" cy="1008112"/>
            <a:chOff x="4572000" y="3068960"/>
            <a:chExt cx="3024336" cy="1008112"/>
          </a:xfrm>
        </p:grpSpPr>
        <p:grpSp>
          <p:nvGrpSpPr>
            <p:cNvPr id="15" name="Groupe 4"/>
            <p:cNvGrpSpPr/>
            <p:nvPr/>
          </p:nvGrpSpPr>
          <p:grpSpPr>
            <a:xfrm>
              <a:off x="4644008" y="3068960"/>
              <a:ext cx="2664296" cy="761747"/>
              <a:chOff x="4644008" y="3068960"/>
              <a:chExt cx="2664296" cy="761747"/>
            </a:xfrm>
          </p:grpSpPr>
          <p:grpSp>
            <p:nvGrpSpPr>
              <p:cNvPr id="17" name="Groupe 6"/>
              <p:cNvGrpSpPr/>
              <p:nvPr/>
            </p:nvGrpSpPr>
            <p:grpSpPr>
              <a:xfrm>
                <a:off x="4644008" y="3068960"/>
                <a:ext cx="2664296" cy="761747"/>
                <a:chOff x="4644008" y="3068960"/>
                <a:chExt cx="2664296" cy="761747"/>
              </a:xfrm>
            </p:grpSpPr>
            <p:grpSp>
              <p:nvGrpSpPr>
                <p:cNvPr id="24" name="Groupe 13"/>
                <p:cNvGrpSpPr/>
                <p:nvPr/>
              </p:nvGrpSpPr>
              <p:grpSpPr>
                <a:xfrm>
                  <a:off x="4644008" y="3068960"/>
                  <a:ext cx="648072" cy="761747"/>
                  <a:chOff x="4644008" y="3068960"/>
                  <a:chExt cx="648072" cy="761747"/>
                </a:xfrm>
              </p:grpSpPr>
              <p:sp>
                <p:nvSpPr>
                  <p:cNvPr id="35" name="Ellipse 24"/>
                  <p:cNvSpPr/>
                  <p:nvPr/>
                </p:nvSpPr>
                <p:spPr>
                  <a:xfrm>
                    <a:off x="4716016" y="3068960"/>
                    <a:ext cx="504056" cy="648072"/>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6" name="Ellipse 25"/>
                  <p:cNvSpPr/>
                  <p:nvPr/>
                </p:nvSpPr>
                <p:spPr>
                  <a:xfrm>
                    <a:off x="4644008"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7" name="Ellipse 26"/>
                  <p:cNvSpPr/>
                  <p:nvPr/>
                </p:nvSpPr>
                <p:spPr>
                  <a:xfrm>
                    <a:off x="5192452"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8" name="Rectangle 37"/>
                  <p:cNvSpPr/>
                  <p:nvPr/>
                </p:nvSpPr>
                <p:spPr>
                  <a:xfrm>
                    <a:off x="4860032" y="3573016"/>
                    <a:ext cx="216024" cy="257691"/>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5" name="Groupe 14"/>
                <p:cNvGrpSpPr/>
                <p:nvPr/>
              </p:nvGrpSpPr>
              <p:grpSpPr>
                <a:xfrm>
                  <a:off x="5652120" y="3068960"/>
                  <a:ext cx="648072" cy="761747"/>
                  <a:chOff x="4644008" y="3068960"/>
                  <a:chExt cx="648072" cy="761747"/>
                </a:xfrm>
              </p:grpSpPr>
              <p:sp>
                <p:nvSpPr>
                  <p:cNvPr id="31" name="Ellipse 20"/>
                  <p:cNvSpPr/>
                  <p:nvPr/>
                </p:nvSpPr>
                <p:spPr>
                  <a:xfrm>
                    <a:off x="4716016" y="3068960"/>
                    <a:ext cx="504056" cy="648072"/>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2" name="Ellipse 21"/>
                  <p:cNvSpPr/>
                  <p:nvPr/>
                </p:nvSpPr>
                <p:spPr>
                  <a:xfrm>
                    <a:off x="4644008"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3" name="Ellipse 22"/>
                  <p:cNvSpPr/>
                  <p:nvPr/>
                </p:nvSpPr>
                <p:spPr>
                  <a:xfrm>
                    <a:off x="5192452"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4" name="Rectangle 33"/>
                  <p:cNvSpPr/>
                  <p:nvPr/>
                </p:nvSpPr>
                <p:spPr>
                  <a:xfrm>
                    <a:off x="4860032" y="3573016"/>
                    <a:ext cx="216024" cy="257691"/>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6" name="Groupe 15"/>
                <p:cNvGrpSpPr/>
                <p:nvPr/>
              </p:nvGrpSpPr>
              <p:grpSpPr>
                <a:xfrm>
                  <a:off x="6660232" y="3068960"/>
                  <a:ext cx="648072" cy="761747"/>
                  <a:chOff x="4644008" y="3068960"/>
                  <a:chExt cx="648072" cy="761747"/>
                </a:xfrm>
              </p:grpSpPr>
              <p:sp>
                <p:nvSpPr>
                  <p:cNvPr id="27" name="Ellipse 16"/>
                  <p:cNvSpPr/>
                  <p:nvPr/>
                </p:nvSpPr>
                <p:spPr>
                  <a:xfrm>
                    <a:off x="4716016" y="3068960"/>
                    <a:ext cx="504056" cy="648072"/>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28" name="Ellipse 17"/>
                  <p:cNvSpPr/>
                  <p:nvPr/>
                </p:nvSpPr>
                <p:spPr>
                  <a:xfrm>
                    <a:off x="4644008"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29" name="Ellipse 18"/>
                  <p:cNvSpPr/>
                  <p:nvPr/>
                </p:nvSpPr>
                <p:spPr>
                  <a:xfrm>
                    <a:off x="5192452"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0" name="Rectangle 29"/>
                  <p:cNvSpPr/>
                  <p:nvPr/>
                </p:nvSpPr>
                <p:spPr>
                  <a:xfrm>
                    <a:off x="4860032" y="3573016"/>
                    <a:ext cx="216024" cy="257691"/>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sp>
            <p:nvSpPr>
              <p:cNvPr id="18" name="Plus 17"/>
              <p:cNvSpPr>
                <a:spLocks noChangeAspect="1"/>
              </p:cNvSpPr>
              <p:nvPr/>
            </p:nvSpPr>
            <p:spPr>
              <a:xfrm>
                <a:off x="4748018" y="3388994"/>
                <a:ext cx="112014" cy="112014"/>
              </a:xfrm>
              <a:prstGeom prst="mathPl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Moins 8"/>
              <p:cNvSpPr>
                <a:spLocks noChangeAspect="1"/>
              </p:cNvSpPr>
              <p:nvPr/>
            </p:nvSpPr>
            <p:spPr>
              <a:xfrm>
                <a:off x="5108058" y="3388994"/>
                <a:ext cx="112014" cy="112014"/>
              </a:xfrm>
              <a:prstGeom prst="mathMin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Plus 19"/>
              <p:cNvSpPr>
                <a:spLocks noChangeAspect="1"/>
              </p:cNvSpPr>
              <p:nvPr/>
            </p:nvSpPr>
            <p:spPr>
              <a:xfrm>
                <a:off x="5828138" y="3717032"/>
                <a:ext cx="112014" cy="112014"/>
              </a:xfrm>
              <a:prstGeom prst="mathPl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Moins 10"/>
              <p:cNvSpPr>
                <a:spLocks noChangeAspect="1"/>
              </p:cNvSpPr>
              <p:nvPr/>
            </p:nvSpPr>
            <p:spPr>
              <a:xfrm>
                <a:off x="6012160" y="3717032"/>
                <a:ext cx="112014" cy="112014"/>
              </a:xfrm>
              <a:prstGeom prst="mathMin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Plus 21"/>
              <p:cNvSpPr>
                <a:spLocks noChangeAspect="1"/>
              </p:cNvSpPr>
              <p:nvPr/>
            </p:nvSpPr>
            <p:spPr>
              <a:xfrm>
                <a:off x="7124282" y="3388994"/>
                <a:ext cx="112014" cy="112014"/>
              </a:xfrm>
              <a:prstGeom prst="mathPl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Moins 12"/>
              <p:cNvSpPr>
                <a:spLocks noChangeAspect="1"/>
              </p:cNvSpPr>
              <p:nvPr/>
            </p:nvSpPr>
            <p:spPr>
              <a:xfrm>
                <a:off x="6732240" y="3388994"/>
                <a:ext cx="112014" cy="112014"/>
              </a:xfrm>
              <a:prstGeom prst="mathMin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5"/>
            <p:cNvSpPr txBox="1"/>
            <p:nvPr/>
          </p:nvSpPr>
          <p:spPr>
            <a:xfrm>
              <a:off x="4572000" y="3800073"/>
              <a:ext cx="3024336" cy="276999"/>
            </a:xfrm>
            <a:prstGeom prst="rect">
              <a:avLst/>
            </a:prstGeom>
            <a:noFill/>
          </p:spPr>
          <p:txBody>
            <a:bodyPr wrap="square" rtlCol="0">
              <a:spAutoFit/>
            </a:bodyPr>
            <a:lstStyle/>
            <a:p>
              <a:r>
                <a:rPr lang="it-IT" sz="1200" b="1" dirty="0" smtClean="0">
                  <a:latin typeface="Garamond" panose="02020404030301010803" pitchFamily="18" charset="0"/>
                </a:rPr>
                <a:t>Left-Anodal        SHAM          Right-Anodal</a:t>
              </a:r>
              <a:endParaRPr lang="fr-FR" sz="1200" b="1" dirty="0">
                <a:latin typeface="Garamond" panose="02020404030301010803" pitchFamily="18" charset="0"/>
              </a:endParaRPr>
            </a:p>
          </p:txBody>
        </p:sp>
      </p:grpSp>
      <p:pic>
        <p:nvPicPr>
          <p:cNvPr id="39" name="Image 4"/>
          <p:cNvPicPr>
            <a:picLocks noChangeAspect="1"/>
          </p:cNvPicPr>
          <p:nvPr/>
        </p:nvPicPr>
        <p:blipFill rotWithShape="1">
          <a:blip r:embed="rId3">
            <a:extLst>
              <a:ext uri="{28A0092B-C50C-407E-A947-70E740481C1C}">
                <a14:useLocalDpi xmlns:a14="http://schemas.microsoft.com/office/drawing/2010/main" val="0"/>
              </a:ext>
            </a:extLst>
          </a:blip>
          <a:srcRect l="4919" t="3940" r="3026" b="3475"/>
          <a:stretch/>
        </p:blipFill>
        <p:spPr>
          <a:xfrm>
            <a:off x="4508812" y="363021"/>
            <a:ext cx="5551198" cy="4630331"/>
          </a:xfrm>
          <a:prstGeom prst="rect">
            <a:avLst/>
          </a:prstGeom>
        </p:spPr>
      </p:pic>
      <p:pic>
        <p:nvPicPr>
          <p:cNvPr id="6" name="Picture 5"/>
          <p:cNvPicPr>
            <a:picLocks noChangeAspect="1"/>
          </p:cNvPicPr>
          <p:nvPr/>
        </p:nvPicPr>
        <p:blipFill>
          <a:blip r:embed="rId4"/>
          <a:stretch>
            <a:fillRect/>
          </a:stretch>
        </p:blipFill>
        <p:spPr>
          <a:xfrm>
            <a:off x="10586504" y="1144078"/>
            <a:ext cx="1388789" cy="1347942"/>
          </a:xfrm>
          <a:prstGeom prst="rect">
            <a:avLst/>
          </a:prstGeom>
        </p:spPr>
      </p:pic>
      <p:pic>
        <p:nvPicPr>
          <p:cNvPr id="7" name="Picture 6"/>
          <p:cNvPicPr>
            <a:picLocks noChangeAspect="1"/>
          </p:cNvPicPr>
          <p:nvPr/>
        </p:nvPicPr>
        <p:blipFill>
          <a:blip r:embed="rId5"/>
          <a:stretch>
            <a:fillRect/>
          </a:stretch>
        </p:blipFill>
        <p:spPr>
          <a:xfrm>
            <a:off x="10377728" y="2920818"/>
            <a:ext cx="1717816" cy="1392378"/>
          </a:xfrm>
          <a:prstGeom prst="rect">
            <a:avLst/>
          </a:prstGeom>
        </p:spPr>
      </p:pic>
      <p:sp>
        <p:nvSpPr>
          <p:cNvPr id="40" name="TextBox 39"/>
          <p:cNvSpPr txBox="1"/>
          <p:nvPr/>
        </p:nvSpPr>
        <p:spPr>
          <a:xfrm>
            <a:off x="10777342" y="559303"/>
            <a:ext cx="1007111" cy="584775"/>
          </a:xfrm>
          <a:prstGeom prst="rect">
            <a:avLst/>
          </a:prstGeom>
          <a:noFill/>
        </p:spPr>
        <p:txBody>
          <a:bodyPr wrap="square" rtlCol="0">
            <a:spAutoFit/>
          </a:bodyPr>
          <a:lstStyle/>
          <a:p>
            <a:r>
              <a:rPr lang="it-IT" sz="1600" b="1" dirty="0" smtClean="0">
                <a:latin typeface="Agency FB" panose="020B0503020202020204" pitchFamily="34" charset="0"/>
              </a:rPr>
              <a:t>Project: </a:t>
            </a:r>
          </a:p>
          <a:p>
            <a:r>
              <a:rPr lang="it-IT" sz="1600" b="1" dirty="0" smtClean="0">
                <a:latin typeface="Agency FB" panose="020B0503020202020204" pitchFamily="34" charset="0"/>
              </a:rPr>
              <a:t>BRAVEST</a:t>
            </a:r>
            <a:endParaRPr lang="it-IT" sz="1600" b="1" dirty="0">
              <a:latin typeface="Agency FB" panose="020B0503020202020204" pitchFamily="34" charset="0"/>
            </a:endParaRPr>
          </a:p>
        </p:txBody>
      </p:sp>
    </p:spTree>
    <p:extLst>
      <p:ext uri="{BB962C8B-B14F-4D97-AF65-F5344CB8AC3E}">
        <p14:creationId xmlns:p14="http://schemas.microsoft.com/office/powerpoint/2010/main" val="128623193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769989"/>
          </a:xfrm>
          <a:prstGeom prst="rect">
            <a:avLst/>
          </a:prstGeom>
          <a:noFill/>
        </p:spPr>
        <p:txBody>
          <a:bodyPr wrap="square" rtlCol="0">
            <a:spAutoFit/>
          </a:bodyPr>
          <a:lstStyle/>
          <a:p>
            <a:pPr marL="0" lvl="1"/>
            <a:r>
              <a:rPr lang="en-US" sz="2400" b="1" dirty="0" smtClean="0">
                <a:latin typeface="Garamond" panose="02020404030301010803" pitchFamily="18" charset="0"/>
              </a:rPr>
              <a:t>In the future…</a:t>
            </a:r>
            <a:endParaRPr lang="en-US" sz="2400" b="1" dirty="0">
              <a:latin typeface="Garamond" panose="02020404030301010803" pitchFamily="18" charset="0"/>
            </a:endParaRP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Subjective salience (and craving) can be measured objectively with </a:t>
            </a:r>
            <a:r>
              <a:rPr lang="en-US" dirty="0" err="1" smtClean="0">
                <a:latin typeface="Garamond" panose="02020404030301010803" pitchFamily="18" charset="0"/>
              </a:rPr>
              <a:t>pupillometry</a:t>
            </a:r>
            <a:r>
              <a:rPr lang="en-US" dirty="0" smtClean="0">
                <a:latin typeface="Garamond" panose="02020404030301010803" pitchFamily="18" charset="0"/>
              </a:rPr>
              <a:t>: enhanced Pupil Light Response is smokers viewing nicotine-related stimuli.</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369332"/>
          </a:xfrm>
          <a:prstGeom prst="rect">
            <a:avLst/>
          </a:prstGeom>
          <a:noFill/>
        </p:spPr>
        <p:txBody>
          <a:bodyPr wrap="square" rtlCol="0">
            <a:spAutoFit/>
          </a:bodyPr>
          <a:lstStyle/>
          <a:p>
            <a:pPr marL="0" lvl="1"/>
            <a:r>
              <a:rPr lang="en-US" dirty="0" smtClean="0">
                <a:latin typeface="Garamond" panose="02020404030301010803" pitchFamily="18" charset="0"/>
              </a:rPr>
              <a:t>Blini, </a:t>
            </a:r>
            <a:r>
              <a:rPr lang="en-US" dirty="0" err="1" smtClean="0">
                <a:latin typeface="Garamond" panose="02020404030301010803" pitchFamily="18" charset="0"/>
              </a:rPr>
              <a:t>Zorzi</a:t>
            </a:r>
            <a:r>
              <a:rPr lang="en-US" dirty="0" smtClean="0">
                <a:latin typeface="Garamond" panose="02020404030301010803" pitchFamily="18" charset="0"/>
              </a:rPr>
              <a:t>, 2023, </a:t>
            </a:r>
            <a:r>
              <a:rPr lang="en-US" i="1" dirty="0" smtClean="0">
                <a:latin typeface="Garamond" panose="02020404030301010803" pitchFamily="18" charset="0"/>
              </a:rPr>
              <a:t>PBR</a:t>
            </a:r>
          </a:p>
        </p:txBody>
      </p:sp>
      <p:sp>
        <p:nvSpPr>
          <p:cNvPr id="9" name="TextBox 8"/>
          <p:cNvSpPr txBox="1"/>
          <p:nvPr/>
        </p:nvSpPr>
        <p:spPr>
          <a:xfrm>
            <a:off x="4248790" y="4993352"/>
            <a:ext cx="7480930" cy="1200329"/>
          </a:xfrm>
          <a:prstGeom prst="rect">
            <a:avLst/>
          </a:prstGeom>
          <a:noFill/>
        </p:spPr>
        <p:txBody>
          <a:bodyPr wrap="square" rtlCol="0">
            <a:spAutoFit/>
          </a:bodyPr>
          <a:lstStyle/>
          <a:p>
            <a:pPr algn="ctr"/>
            <a:r>
              <a:rPr lang="en-US" dirty="0" smtClean="0">
                <a:latin typeface="Garamond" panose="02020404030301010803" pitchFamily="18" charset="0"/>
              </a:rPr>
              <a:t>Pupil dilation is an excellent index of classic conditioning. However, subjective salience and craving can also result in much more subtle modulations of the pupil light response (due, e.g., to enhanced attention or biases toward central acuity). </a:t>
            </a:r>
          </a:p>
          <a:p>
            <a:pPr algn="ctr"/>
            <a:endParaRPr lang="en-US" dirty="0">
              <a:latin typeface="Garamond" panose="02020404030301010803" pitchFamily="18" charset="0"/>
            </a:endParaRPr>
          </a:p>
        </p:txBody>
      </p:sp>
      <p:pic>
        <p:nvPicPr>
          <p:cNvPr id="40" name="Picture 39"/>
          <p:cNvPicPr>
            <a:picLocks noChangeAspect="1"/>
          </p:cNvPicPr>
          <p:nvPr/>
        </p:nvPicPr>
        <p:blipFill>
          <a:blip r:embed="rId2"/>
          <a:stretch>
            <a:fillRect/>
          </a:stretch>
        </p:blipFill>
        <p:spPr>
          <a:xfrm rot="18600000">
            <a:off x="59441" y="2605113"/>
            <a:ext cx="1537824" cy="1023352"/>
          </a:xfrm>
          <a:prstGeom prst="rect">
            <a:avLst/>
          </a:prstGeom>
        </p:spPr>
      </p:pic>
      <p:pic>
        <p:nvPicPr>
          <p:cNvPr id="41" name="Picture 2" descr="Top 30 Dilated Pupils GIFs | Find the best GIF on Gfycat"/>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436774" y="2932581"/>
            <a:ext cx="1380614" cy="1380615"/>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p:cNvPicPr>
            <a:picLocks noChangeAspect="1"/>
          </p:cNvPicPr>
          <p:nvPr/>
        </p:nvPicPr>
        <p:blipFill rotWithShape="1">
          <a:blip r:embed="rId4"/>
          <a:srcRect l="5290" t="45781" r="40498" b="9735"/>
          <a:stretch/>
        </p:blipFill>
        <p:spPr>
          <a:xfrm>
            <a:off x="0" y="4630732"/>
            <a:ext cx="4165600" cy="1303938"/>
          </a:xfrm>
          <a:prstGeom prst="rect">
            <a:avLst/>
          </a:prstGeom>
        </p:spPr>
      </p:pic>
      <p:pic>
        <p:nvPicPr>
          <p:cNvPr id="43" name="Picture 2" descr="Fig.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563941" y="754705"/>
            <a:ext cx="5901458" cy="3881814"/>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43"/>
          <p:cNvSpPr txBox="1"/>
          <p:nvPr/>
        </p:nvSpPr>
        <p:spPr>
          <a:xfrm>
            <a:off x="10863740" y="559303"/>
            <a:ext cx="1007111" cy="584775"/>
          </a:xfrm>
          <a:prstGeom prst="rect">
            <a:avLst/>
          </a:prstGeom>
          <a:noFill/>
        </p:spPr>
        <p:txBody>
          <a:bodyPr wrap="square" rtlCol="0">
            <a:spAutoFit/>
          </a:bodyPr>
          <a:lstStyle/>
          <a:p>
            <a:r>
              <a:rPr lang="it-IT" sz="1600" b="1" dirty="0" smtClean="0">
                <a:latin typeface="Agency FB" panose="020B0503020202020204" pitchFamily="34" charset="0"/>
              </a:rPr>
              <a:t>Project: </a:t>
            </a:r>
          </a:p>
          <a:p>
            <a:r>
              <a:rPr lang="it-IT" sz="1600" b="1" dirty="0" smtClean="0">
                <a:latin typeface="Agency FB" panose="020B0503020202020204" pitchFamily="34" charset="0"/>
              </a:rPr>
              <a:t>HARVEST</a:t>
            </a:r>
            <a:endParaRPr lang="it-IT" sz="1600" b="1" dirty="0">
              <a:latin typeface="Agency FB" panose="020B0503020202020204" pitchFamily="34" charset="0"/>
            </a:endParaRPr>
          </a:p>
        </p:txBody>
      </p:sp>
      <p:pic>
        <p:nvPicPr>
          <p:cNvPr id="45" name="Picture 44"/>
          <p:cNvPicPr>
            <a:picLocks noChangeAspect="1"/>
          </p:cNvPicPr>
          <p:nvPr/>
        </p:nvPicPr>
        <p:blipFill>
          <a:blip r:embed="rId6"/>
          <a:stretch>
            <a:fillRect/>
          </a:stretch>
        </p:blipFill>
        <p:spPr>
          <a:xfrm>
            <a:off x="10499600" y="1049967"/>
            <a:ext cx="1604101" cy="1589062"/>
          </a:xfrm>
          <a:prstGeom prst="rect">
            <a:avLst/>
          </a:prstGeom>
        </p:spPr>
      </p:pic>
    </p:spTree>
    <p:extLst>
      <p:ext uri="{BB962C8B-B14F-4D97-AF65-F5344CB8AC3E}">
        <p14:creationId xmlns:p14="http://schemas.microsoft.com/office/powerpoint/2010/main" val="42282239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555513" y="567123"/>
            <a:ext cx="2500711" cy="1965319"/>
            <a:chOff x="316677" y="2347877"/>
            <a:chExt cx="2500711" cy="1965319"/>
          </a:xfrm>
        </p:grpSpPr>
        <p:pic>
          <p:nvPicPr>
            <p:cNvPr id="40" name="Picture 39"/>
            <p:cNvPicPr>
              <a:picLocks noChangeAspect="1"/>
            </p:cNvPicPr>
            <p:nvPr/>
          </p:nvPicPr>
          <p:blipFill>
            <a:blip r:embed="rId2"/>
            <a:stretch>
              <a:fillRect/>
            </a:stretch>
          </p:blipFill>
          <p:spPr>
            <a:xfrm rot="18600000">
              <a:off x="59441" y="2605113"/>
              <a:ext cx="1537824" cy="1023352"/>
            </a:xfrm>
            <a:prstGeom prst="rect">
              <a:avLst/>
            </a:prstGeom>
          </p:spPr>
        </p:pic>
        <p:pic>
          <p:nvPicPr>
            <p:cNvPr id="41" name="Picture 2" descr="Top 30 Dilated Pupils GIFs | Find the best GIF on Gfycat"/>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436774" y="2932581"/>
              <a:ext cx="1380614" cy="1380615"/>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extBox 1"/>
          <p:cNvSpPr txBox="1"/>
          <p:nvPr/>
        </p:nvSpPr>
        <p:spPr>
          <a:xfrm>
            <a:off x="113121" y="150829"/>
            <a:ext cx="4052479" cy="2769989"/>
          </a:xfrm>
          <a:prstGeom prst="rect">
            <a:avLst/>
          </a:prstGeom>
          <a:noFill/>
        </p:spPr>
        <p:txBody>
          <a:bodyPr wrap="square" rtlCol="0">
            <a:spAutoFit/>
          </a:bodyPr>
          <a:lstStyle/>
          <a:p>
            <a:pPr marL="0" lvl="1"/>
            <a:r>
              <a:rPr lang="en-US" sz="2400" b="1" dirty="0" smtClean="0">
                <a:latin typeface="Garamond" panose="02020404030301010803" pitchFamily="18" charset="0"/>
              </a:rPr>
              <a:t>In the future…</a:t>
            </a:r>
            <a:endParaRPr lang="en-US" sz="2400" b="1" dirty="0">
              <a:latin typeface="Garamond" panose="02020404030301010803" pitchFamily="18" charset="0"/>
            </a:endParaRP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Subjective salience (and craving) can be measured objectively with </a:t>
            </a:r>
            <a:r>
              <a:rPr lang="en-US" dirty="0" err="1" smtClean="0">
                <a:latin typeface="Garamond" panose="02020404030301010803" pitchFamily="18" charset="0"/>
              </a:rPr>
              <a:t>pupillometry</a:t>
            </a:r>
            <a:r>
              <a:rPr lang="en-US" dirty="0" smtClean="0">
                <a:latin typeface="Garamond" panose="02020404030301010803" pitchFamily="18" charset="0"/>
              </a:rPr>
              <a:t>: enhanced Pupil Light Response is smokers viewing nicotine-related stimuli.</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369332"/>
          </a:xfrm>
          <a:prstGeom prst="rect">
            <a:avLst/>
          </a:prstGeom>
          <a:noFill/>
        </p:spPr>
        <p:txBody>
          <a:bodyPr wrap="square" rtlCol="0">
            <a:spAutoFit/>
          </a:bodyPr>
          <a:lstStyle/>
          <a:p>
            <a:pPr marL="0" lvl="1"/>
            <a:r>
              <a:rPr lang="en-US" i="1" dirty="0" smtClean="0">
                <a:latin typeface="Garamond" panose="02020404030301010803" pitchFamily="18" charset="0"/>
              </a:rPr>
              <a:t>Road to PNRR </a:t>
            </a:r>
            <a:r>
              <a:rPr lang="en-US" i="1" dirty="0" err="1" smtClean="0">
                <a:latin typeface="Garamond" panose="02020404030301010803" pitchFamily="18" charset="0"/>
              </a:rPr>
              <a:t>YoungResearchers</a:t>
            </a:r>
            <a:r>
              <a:rPr lang="en-US" i="1" dirty="0" smtClean="0">
                <a:latin typeface="Garamond" panose="02020404030301010803" pitchFamily="18" charset="0"/>
              </a:rPr>
              <a:t> 2024…</a:t>
            </a:r>
            <a:endParaRPr lang="it-IT" i="1" dirty="0" smtClean="0"/>
          </a:p>
        </p:txBody>
      </p:sp>
      <p:sp>
        <p:nvSpPr>
          <p:cNvPr id="9" name="TextBox 8"/>
          <p:cNvSpPr txBox="1"/>
          <p:nvPr/>
        </p:nvSpPr>
        <p:spPr>
          <a:xfrm>
            <a:off x="4248790" y="4993352"/>
            <a:ext cx="7480930" cy="1754326"/>
          </a:xfrm>
          <a:prstGeom prst="rect">
            <a:avLst/>
          </a:prstGeom>
          <a:noFill/>
        </p:spPr>
        <p:txBody>
          <a:bodyPr wrap="square" rtlCol="0">
            <a:spAutoFit/>
          </a:bodyPr>
          <a:lstStyle/>
          <a:p>
            <a:pPr algn="ctr"/>
            <a:r>
              <a:rPr lang="en-US" dirty="0" smtClean="0">
                <a:latin typeface="Garamond" panose="02020404030301010803" pitchFamily="18" charset="0"/>
              </a:rPr>
              <a:t>Pupil dilation is an excellent index of classic conditioning. However, subjective salience and craving can also result in much more subtle modulations of the pupil light response (due, e.g., to enhanced </a:t>
            </a:r>
            <a:r>
              <a:rPr lang="en-US" dirty="0">
                <a:latin typeface="Garamond" panose="02020404030301010803" pitchFamily="18" charset="0"/>
              </a:rPr>
              <a:t>attention or biases toward central acuity). </a:t>
            </a:r>
            <a:endParaRPr lang="en-US" dirty="0" smtClean="0">
              <a:latin typeface="Garamond" panose="02020404030301010803" pitchFamily="18" charset="0"/>
            </a:endParaRPr>
          </a:p>
          <a:p>
            <a:pPr algn="ctr"/>
            <a:r>
              <a:rPr lang="en-US" dirty="0" smtClean="0">
                <a:latin typeface="Garamond" panose="02020404030301010803" pitchFamily="18" charset="0"/>
              </a:rPr>
              <a:t>Are the effects of GVS mediated by autonomic activity? What are the neural substrates of these autonomic fingerprints? </a:t>
            </a:r>
          </a:p>
          <a:p>
            <a:pPr algn="ctr"/>
            <a:endParaRPr lang="en-US" dirty="0">
              <a:latin typeface="Garamond" panose="02020404030301010803" pitchFamily="18" charset="0"/>
            </a:endParaRPr>
          </a:p>
        </p:txBody>
      </p:sp>
      <p:sp>
        <p:nvSpPr>
          <p:cNvPr id="44" name="TextBox 43"/>
          <p:cNvSpPr txBox="1"/>
          <p:nvPr/>
        </p:nvSpPr>
        <p:spPr>
          <a:xfrm>
            <a:off x="10863740" y="559303"/>
            <a:ext cx="1007111" cy="584775"/>
          </a:xfrm>
          <a:prstGeom prst="rect">
            <a:avLst/>
          </a:prstGeom>
          <a:noFill/>
        </p:spPr>
        <p:txBody>
          <a:bodyPr wrap="square" rtlCol="0">
            <a:spAutoFit/>
          </a:bodyPr>
          <a:lstStyle/>
          <a:p>
            <a:r>
              <a:rPr lang="it-IT" sz="1600" b="1" dirty="0" smtClean="0">
                <a:latin typeface="Agency FB" panose="020B0503020202020204" pitchFamily="34" charset="0"/>
              </a:rPr>
              <a:t>Project: </a:t>
            </a:r>
          </a:p>
          <a:p>
            <a:r>
              <a:rPr lang="it-IT" sz="1600" b="1" dirty="0" smtClean="0">
                <a:latin typeface="Agency FB" panose="020B0503020202020204" pitchFamily="34" charset="0"/>
              </a:rPr>
              <a:t>BEST-VS</a:t>
            </a:r>
            <a:endParaRPr lang="it-IT" sz="1600" b="1" dirty="0">
              <a:latin typeface="Agency FB" panose="020B0503020202020204" pitchFamily="34" charset="0"/>
            </a:endParaRPr>
          </a:p>
        </p:txBody>
      </p:sp>
      <p:pic>
        <p:nvPicPr>
          <p:cNvPr id="11" name="Picture 10"/>
          <p:cNvPicPr>
            <a:picLocks noChangeAspect="1"/>
          </p:cNvPicPr>
          <p:nvPr/>
        </p:nvPicPr>
        <p:blipFill rotWithShape="1">
          <a:blip r:embed="rId4"/>
          <a:srcRect l="11201" t="23247" r="12076" b="29141"/>
          <a:stretch/>
        </p:blipFill>
        <p:spPr>
          <a:xfrm>
            <a:off x="10052613" y="1151806"/>
            <a:ext cx="2064152" cy="698210"/>
          </a:xfrm>
          <a:prstGeom prst="rect">
            <a:avLst/>
          </a:prstGeom>
        </p:spPr>
      </p:pic>
      <p:grpSp>
        <p:nvGrpSpPr>
          <p:cNvPr id="12" name="Groupe 2"/>
          <p:cNvGrpSpPr>
            <a:grpSpLocks noChangeAspect="1"/>
          </p:cNvGrpSpPr>
          <p:nvPr/>
        </p:nvGrpSpPr>
        <p:grpSpPr>
          <a:xfrm>
            <a:off x="4253695" y="3816078"/>
            <a:ext cx="3024336" cy="1008112"/>
            <a:chOff x="4572000" y="3068960"/>
            <a:chExt cx="3024336" cy="1008112"/>
          </a:xfrm>
        </p:grpSpPr>
        <p:grpSp>
          <p:nvGrpSpPr>
            <p:cNvPr id="13" name="Groupe 4"/>
            <p:cNvGrpSpPr/>
            <p:nvPr/>
          </p:nvGrpSpPr>
          <p:grpSpPr>
            <a:xfrm>
              <a:off x="4644008" y="3068960"/>
              <a:ext cx="2664296" cy="761747"/>
              <a:chOff x="4644008" y="3068960"/>
              <a:chExt cx="2664296" cy="761747"/>
            </a:xfrm>
          </p:grpSpPr>
          <p:grpSp>
            <p:nvGrpSpPr>
              <p:cNvPr id="15" name="Groupe 6"/>
              <p:cNvGrpSpPr/>
              <p:nvPr/>
            </p:nvGrpSpPr>
            <p:grpSpPr>
              <a:xfrm>
                <a:off x="4644008" y="3068960"/>
                <a:ext cx="2664296" cy="761747"/>
                <a:chOff x="4644008" y="3068960"/>
                <a:chExt cx="2664296" cy="761747"/>
              </a:xfrm>
            </p:grpSpPr>
            <p:grpSp>
              <p:nvGrpSpPr>
                <p:cNvPr id="22" name="Groupe 13"/>
                <p:cNvGrpSpPr/>
                <p:nvPr/>
              </p:nvGrpSpPr>
              <p:grpSpPr>
                <a:xfrm>
                  <a:off x="4644008" y="3068960"/>
                  <a:ext cx="648072" cy="761747"/>
                  <a:chOff x="4644008" y="3068960"/>
                  <a:chExt cx="648072" cy="761747"/>
                </a:xfrm>
              </p:grpSpPr>
              <p:sp>
                <p:nvSpPr>
                  <p:cNvPr id="33" name="Ellipse 24"/>
                  <p:cNvSpPr/>
                  <p:nvPr/>
                </p:nvSpPr>
                <p:spPr>
                  <a:xfrm>
                    <a:off x="4716016" y="3068960"/>
                    <a:ext cx="504056" cy="648072"/>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4" name="Ellipse 25"/>
                  <p:cNvSpPr/>
                  <p:nvPr/>
                </p:nvSpPr>
                <p:spPr>
                  <a:xfrm>
                    <a:off x="4644008"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5" name="Ellipse 26"/>
                  <p:cNvSpPr/>
                  <p:nvPr/>
                </p:nvSpPr>
                <p:spPr>
                  <a:xfrm>
                    <a:off x="5192452"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6" name="Rectangle 35"/>
                  <p:cNvSpPr/>
                  <p:nvPr/>
                </p:nvSpPr>
                <p:spPr>
                  <a:xfrm>
                    <a:off x="4860032" y="3573016"/>
                    <a:ext cx="216024" cy="257691"/>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3" name="Groupe 14"/>
                <p:cNvGrpSpPr/>
                <p:nvPr/>
              </p:nvGrpSpPr>
              <p:grpSpPr>
                <a:xfrm>
                  <a:off x="5652120" y="3068960"/>
                  <a:ext cx="648072" cy="761747"/>
                  <a:chOff x="4644008" y="3068960"/>
                  <a:chExt cx="648072" cy="761747"/>
                </a:xfrm>
              </p:grpSpPr>
              <p:sp>
                <p:nvSpPr>
                  <p:cNvPr id="29" name="Ellipse 20"/>
                  <p:cNvSpPr/>
                  <p:nvPr/>
                </p:nvSpPr>
                <p:spPr>
                  <a:xfrm>
                    <a:off x="4716016" y="3068960"/>
                    <a:ext cx="504056" cy="648072"/>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0" name="Ellipse 21"/>
                  <p:cNvSpPr/>
                  <p:nvPr/>
                </p:nvSpPr>
                <p:spPr>
                  <a:xfrm>
                    <a:off x="4644008"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1" name="Ellipse 22"/>
                  <p:cNvSpPr/>
                  <p:nvPr/>
                </p:nvSpPr>
                <p:spPr>
                  <a:xfrm>
                    <a:off x="5192452"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32" name="Rectangle 31"/>
                  <p:cNvSpPr/>
                  <p:nvPr/>
                </p:nvSpPr>
                <p:spPr>
                  <a:xfrm>
                    <a:off x="4860032" y="3573016"/>
                    <a:ext cx="216024" cy="257691"/>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4" name="Groupe 15"/>
                <p:cNvGrpSpPr/>
                <p:nvPr/>
              </p:nvGrpSpPr>
              <p:grpSpPr>
                <a:xfrm>
                  <a:off x="6660232" y="3068960"/>
                  <a:ext cx="648072" cy="761747"/>
                  <a:chOff x="4644008" y="3068960"/>
                  <a:chExt cx="648072" cy="761747"/>
                </a:xfrm>
              </p:grpSpPr>
              <p:sp>
                <p:nvSpPr>
                  <p:cNvPr id="25" name="Ellipse 16"/>
                  <p:cNvSpPr/>
                  <p:nvPr/>
                </p:nvSpPr>
                <p:spPr>
                  <a:xfrm>
                    <a:off x="4716016" y="3068960"/>
                    <a:ext cx="504056" cy="648072"/>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26" name="Ellipse 17"/>
                  <p:cNvSpPr/>
                  <p:nvPr/>
                </p:nvSpPr>
                <p:spPr>
                  <a:xfrm>
                    <a:off x="4644008"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27" name="Ellipse 18"/>
                  <p:cNvSpPr/>
                  <p:nvPr/>
                </p:nvSpPr>
                <p:spPr>
                  <a:xfrm>
                    <a:off x="5192452" y="3356992"/>
                    <a:ext cx="99628" cy="152400"/>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chemeClr val="tx1"/>
                      </a:solidFill>
                    </a:endParaRPr>
                  </a:p>
                </p:txBody>
              </p:sp>
              <p:sp>
                <p:nvSpPr>
                  <p:cNvPr id="28" name="Rectangle 27"/>
                  <p:cNvSpPr/>
                  <p:nvPr/>
                </p:nvSpPr>
                <p:spPr>
                  <a:xfrm>
                    <a:off x="4860032" y="3573016"/>
                    <a:ext cx="216024" cy="257691"/>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sp>
            <p:nvSpPr>
              <p:cNvPr id="16" name="Plus 15"/>
              <p:cNvSpPr>
                <a:spLocks noChangeAspect="1"/>
              </p:cNvSpPr>
              <p:nvPr/>
            </p:nvSpPr>
            <p:spPr>
              <a:xfrm>
                <a:off x="4748018" y="3388994"/>
                <a:ext cx="112014" cy="112014"/>
              </a:xfrm>
              <a:prstGeom prst="mathPl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Moins 8"/>
              <p:cNvSpPr>
                <a:spLocks noChangeAspect="1"/>
              </p:cNvSpPr>
              <p:nvPr/>
            </p:nvSpPr>
            <p:spPr>
              <a:xfrm>
                <a:off x="5108058" y="3388994"/>
                <a:ext cx="112014" cy="112014"/>
              </a:xfrm>
              <a:prstGeom prst="mathMin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Plus 17"/>
              <p:cNvSpPr>
                <a:spLocks noChangeAspect="1"/>
              </p:cNvSpPr>
              <p:nvPr/>
            </p:nvSpPr>
            <p:spPr>
              <a:xfrm>
                <a:off x="5828138" y="3717032"/>
                <a:ext cx="112014" cy="112014"/>
              </a:xfrm>
              <a:prstGeom prst="mathPl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Moins 10"/>
              <p:cNvSpPr>
                <a:spLocks noChangeAspect="1"/>
              </p:cNvSpPr>
              <p:nvPr/>
            </p:nvSpPr>
            <p:spPr>
              <a:xfrm>
                <a:off x="6012160" y="3717032"/>
                <a:ext cx="112014" cy="112014"/>
              </a:xfrm>
              <a:prstGeom prst="mathMin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Plus 19"/>
              <p:cNvSpPr>
                <a:spLocks noChangeAspect="1"/>
              </p:cNvSpPr>
              <p:nvPr/>
            </p:nvSpPr>
            <p:spPr>
              <a:xfrm>
                <a:off x="7124282" y="3388994"/>
                <a:ext cx="112014" cy="112014"/>
              </a:xfrm>
              <a:prstGeom prst="mathPl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Moins 12"/>
              <p:cNvSpPr>
                <a:spLocks noChangeAspect="1"/>
              </p:cNvSpPr>
              <p:nvPr/>
            </p:nvSpPr>
            <p:spPr>
              <a:xfrm>
                <a:off x="6732240" y="3388994"/>
                <a:ext cx="112014" cy="112014"/>
              </a:xfrm>
              <a:prstGeom prst="mathMinus">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4" name="ZoneTexte 5"/>
            <p:cNvSpPr txBox="1"/>
            <p:nvPr/>
          </p:nvSpPr>
          <p:spPr>
            <a:xfrm>
              <a:off x="4572000" y="3800073"/>
              <a:ext cx="3024336" cy="276999"/>
            </a:xfrm>
            <a:prstGeom prst="rect">
              <a:avLst/>
            </a:prstGeom>
            <a:noFill/>
          </p:spPr>
          <p:txBody>
            <a:bodyPr wrap="square" rtlCol="0">
              <a:spAutoFit/>
            </a:bodyPr>
            <a:lstStyle/>
            <a:p>
              <a:r>
                <a:rPr lang="it-IT" sz="1200" b="1" dirty="0" smtClean="0">
                  <a:latin typeface="Garamond" panose="02020404030301010803" pitchFamily="18" charset="0"/>
                </a:rPr>
                <a:t>Left-Anodal        SHAM          Right-Anodal</a:t>
              </a:r>
              <a:endParaRPr lang="fr-FR" sz="1200" b="1" dirty="0">
                <a:latin typeface="Garamond" panose="02020404030301010803" pitchFamily="18" charset="0"/>
              </a:endParaRPr>
            </a:p>
          </p:txBody>
        </p:sp>
      </p:grpSp>
      <p:pic>
        <p:nvPicPr>
          <p:cNvPr id="38" name="Picture 3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74991" y="2275705"/>
            <a:ext cx="3185606" cy="2548485"/>
          </a:xfrm>
          <a:prstGeom prst="rect">
            <a:avLst/>
          </a:prstGeom>
        </p:spPr>
      </p:pic>
    </p:spTree>
    <p:extLst>
      <p:ext uri="{BB962C8B-B14F-4D97-AF65-F5344CB8AC3E}">
        <p14:creationId xmlns:p14="http://schemas.microsoft.com/office/powerpoint/2010/main" val="312206413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2"/>
          <a:srcRect l="11272" t="20899" r="12022" b="29470"/>
          <a:stretch/>
        </p:blipFill>
        <p:spPr>
          <a:xfrm>
            <a:off x="1877677" y="5152751"/>
            <a:ext cx="4494840" cy="1585188"/>
          </a:xfrm>
          <a:prstGeom prst="rect">
            <a:avLst/>
          </a:prstGeom>
        </p:spPr>
      </p:pic>
      <p:sp>
        <p:nvSpPr>
          <p:cNvPr id="11" name="Sottotitolo 2"/>
          <p:cNvSpPr txBox="1">
            <a:spLocks/>
          </p:cNvSpPr>
          <p:nvPr/>
        </p:nvSpPr>
        <p:spPr>
          <a:xfrm>
            <a:off x="4079776" y="2299032"/>
            <a:ext cx="4032448" cy="1224136"/>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r>
              <a:rPr lang="it-IT" sz="4800" b="1" cap="small" dirty="0">
                <a:solidFill>
                  <a:schemeClr val="tx1"/>
                </a:solidFill>
                <a:latin typeface="Garamond" panose="02020404030301010803" pitchFamily="18" charset="0"/>
              </a:rPr>
              <a:t>Thank you</a:t>
            </a:r>
            <a:r>
              <a:rPr lang="it-IT" sz="4800" b="1" cap="small" dirty="0" smtClean="0">
                <a:solidFill>
                  <a:schemeClr val="tx1"/>
                </a:solidFill>
                <a:latin typeface="Garamond" panose="02020404030301010803" pitchFamily="18" charset="0"/>
              </a:rPr>
              <a:t>!</a:t>
            </a:r>
          </a:p>
          <a:p>
            <a:r>
              <a:rPr lang="it-IT" sz="1600" b="1" dirty="0">
                <a:solidFill>
                  <a:schemeClr val="tx1"/>
                </a:solidFill>
                <a:latin typeface="Garamond" panose="02020404030301010803" pitchFamily="18" charset="0"/>
              </a:rPr>
              <a:t>elvioadalberto.blini@unifi.it</a:t>
            </a:r>
            <a:endParaRPr lang="it-IT" sz="1600" b="1" cap="small" dirty="0">
              <a:solidFill>
                <a:schemeClr val="tx1"/>
              </a:solidFill>
              <a:latin typeface="Garamond" panose="02020404030301010803" pitchFamily="18" charset="0"/>
            </a:endParaRPr>
          </a:p>
        </p:txBody>
      </p:sp>
      <p:pic>
        <p:nvPicPr>
          <p:cNvPr id="8" name="Picture 4" descr="Mostra immagine originale"/>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2939" t="16374" r="15153"/>
          <a:stretch/>
        </p:blipFill>
        <p:spPr bwMode="auto">
          <a:xfrm>
            <a:off x="7238683" y="0"/>
            <a:ext cx="2280738" cy="186777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Mostra immagine originale"/>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5441"/>
          <a:stretch/>
        </p:blipFill>
        <p:spPr bwMode="auto">
          <a:xfrm>
            <a:off x="3903654" y="0"/>
            <a:ext cx="2249378" cy="148899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p:cNvPicPr>
            <a:picLocks noChangeAspect="1"/>
          </p:cNvPicPr>
          <p:nvPr/>
        </p:nvPicPr>
        <p:blipFill>
          <a:blip r:embed="rId5"/>
          <a:stretch>
            <a:fillRect/>
          </a:stretch>
        </p:blipFill>
        <p:spPr>
          <a:xfrm>
            <a:off x="10605071" y="0"/>
            <a:ext cx="1451472" cy="1416133"/>
          </a:xfrm>
          <a:prstGeom prst="rect">
            <a:avLst/>
          </a:prstGeom>
        </p:spPr>
      </p:pic>
      <p:pic>
        <p:nvPicPr>
          <p:cNvPr id="15" name="Picture 2" descr="File:Logo universita firenze.png - Wikipedia"/>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0" y="0"/>
            <a:ext cx="2818003" cy="1368783"/>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1"/>
          <p:cNvGrpSpPr/>
          <p:nvPr/>
        </p:nvGrpSpPr>
        <p:grpSpPr>
          <a:xfrm>
            <a:off x="8282823" y="1630161"/>
            <a:ext cx="3231953" cy="3022781"/>
            <a:chOff x="7929800" y="1845794"/>
            <a:chExt cx="3231953" cy="3022781"/>
          </a:xfrm>
        </p:grpSpPr>
        <p:pic>
          <p:nvPicPr>
            <p:cNvPr id="19" name="Picture 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745498" y="3493177"/>
              <a:ext cx="1416255" cy="13753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 name="Picture 4" descr="Risultati immagini per campus france PRESTIGE"/>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176572" y="1845794"/>
              <a:ext cx="2591499" cy="164738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p:cNvPicPr>
              <a:picLocks noChangeAspect="1"/>
            </p:cNvPicPr>
            <p:nvPr/>
          </p:nvPicPr>
          <p:blipFill>
            <a:blip r:embed="rId9"/>
            <a:stretch>
              <a:fillRect/>
            </a:stretch>
          </p:blipFill>
          <p:spPr>
            <a:xfrm>
              <a:off x="7929800" y="3457874"/>
              <a:ext cx="1424055" cy="1410701"/>
            </a:xfrm>
            <a:prstGeom prst="rect">
              <a:avLst/>
            </a:prstGeom>
          </p:spPr>
        </p:pic>
      </p:grpSp>
      <p:pic>
        <p:nvPicPr>
          <p:cNvPr id="4" name="Picture 3"/>
          <p:cNvPicPr>
            <a:picLocks noChangeAspect="1"/>
          </p:cNvPicPr>
          <p:nvPr/>
        </p:nvPicPr>
        <p:blipFill>
          <a:blip r:embed="rId10"/>
          <a:stretch>
            <a:fillRect/>
          </a:stretch>
        </p:blipFill>
        <p:spPr>
          <a:xfrm>
            <a:off x="1137684" y="2554453"/>
            <a:ext cx="2834886" cy="713294"/>
          </a:xfrm>
          <a:prstGeom prst="rect">
            <a:avLst/>
          </a:prstGeom>
        </p:spPr>
      </p:pic>
      <p:pic>
        <p:nvPicPr>
          <p:cNvPr id="17" name="Picture 16"/>
          <p:cNvPicPr>
            <a:picLocks noChangeAspect="1"/>
          </p:cNvPicPr>
          <p:nvPr/>
        </p:nvPicPr>
        <p:blipFill>
          <a:blip r:embed="rId11"/>
          <a:stretch>
            <a:fillRect/>
          </a:stretch>
        </p:blipFill>
        <p:spPr>
          <a:xfrm>
            <a:off x="6703055" y="5418197"/>
            <a:ext cx="4010025" cy="1143000"/>
          </a:xfrm>
          <a:prstGeom prst="rect">
            <a:avLst/>
          </a:prstGeom>
        </p:spPr>
      </p:pic>
    </p:spTree>
    <p:extLst>
      <p:ext uri="{BB962C8B-B14F-4D97-AF65-F5344CB8AC3E}">
        <p14:creationId xmlns:p14="http://schemas.microsoft.com/office/powerpoint/2010/main" val="27864294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6"/>
          <p:cNvPicPr>
            <a:picLocks noChangeAspect="1"/>
          </p:cNvPicPr>
          <p:nvPr/>
        </p:nvPicPr>
        <p:blipFill rotWithShape="1">
          <a:blip r:embed="rId2"/>
          <a:srcRect r="2185"/>
          <a:stretch/>
        </p:blipFill>
        <p:spPr>
          <a:xfrm>
            <a:off x="5920414" y="254454"/>
            <a:ext cx="6259018" cy="3167476"/>
          </a:xfrm>
          <a:prstGeom prst="rect">
            <a:avLst/>
          </a:prstGeom>
        </p:spPr>
      </p:pic>
      <p:graphicFrame>
        <p:nvGraphicFramePr>
          <p:cNvPr id="8" name="Table 7"/>
          <p:cNvGraphicFramePr>
            <a:graphicFrameLocks noGrp="1"/>
          </p:cNvGraphicFramePr>
          <p:nvPr>
            <p:extLst/>
          </p:nvPr>
        </p:nvGraphicFramePr>
        <p:xfrm>
          <a:off x="2092230" y="479563"/>
          <a:ext cx="4049333" cy="6099457"/>
        </p:xfrm>
        <a:graphic>
          <a:graphicData uri="http://schemas.openxmlformats.org/drawingml/2006/table">
            <a:tbl>
              <a:tblPr firstRow="1" bandRow="1">
                <a:tableStyleId>{5C22544A-7EE6-4342-B048-85BDC9FD1C3A}</a:tableStyleId>
              </a:tblPr>
              <a:tblGrid>
                <a:gridCol w="4049333">
                  <a:extLst>
                    <a:ext uri="{9D8B030D-6E8A-4147-A177-3AD203B41FA5}">
                      <a16:colId xmlns:a16="http://schemas.microsoft.com/office/drawing/2014/main" val="792242756"/>
                    </a:ext>
                  </a:extLst>
                </a:gridCol>
              </a:tblGrid>
              <a:tr h="871351">
                <a:tc>
                  <a:txBody>
                    <a:bodyPr/>
                    <a:lstStyle/>
                    <a:p>
                      <a:pPr algn="l"/>
                      <a:r>
                        <a:rPr lang="it-IT" sz="1800" b="1" dirty="0" smtClean="0">
                          <a:solidFill>
                            <a:schemeClr val="tx1"/>
                          </a:solidFill>
                          <a:latin typeface="Garamond" panose="02020404030301010803" pitchFamily="18" charset="0"/>
                        </a:rPr>
                        <a:t>M.Sc. Psychology (Neuropsychology) </a:t>
                      </a:r>
                    </a:p>
                    <a:p>
                      <a:pPr algn="l"/>
                      <a:r>
                        <a:rPr lang="it-IT" sz="1600" b="1" dirty="0" smtClean="0">
                          <a:solidFill>
                            <a:schemeClr val="tx1"/>
                          </a:solidFill>
                          <a:latin typeface="Garamond" panose="02020404030301010803" pitchFamily="18" charset="0"/>
                        </a:rPr>
                        <a:t>University of Milan – Bicocca</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13885058"/>
                  </a:ext>
                </a:extLst>
              </a:tr>
              <a:tr h="87135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t-IT" sz="1800" b="1" dirty="0" smtClean="0">
                          <a:solidFill>
                            <a:schemeClr val="tx1"/>
                          </a:solidFill>
                          <a:latin typeface="Garamond" panose="02020404030301010803" pitchFamily="18" charset="0"/>
                        </a:rPr>
                        <a:t>Clinical Research Assistant </a:t>
                      </a:r>
                      <a:br>
                        <a:rPr lang="it-IT" sz="1800" b="1" dirty="0" smtClean="0">
                          <a:solidFill>
                            <a:schemeClr val="tx1"/>
                          </a:solidFill>
                          <a:latin typeface="Garamond" panose="02020404030301010803" pitchFamily="18" charset="0"/>
                        </a:rPr>
                      </a:br>
                      <a:r>
                        <a:rPr lang="it-IT" sz="1600" b="1" baseline="0" dirty="0" smtClean="0">
                          <a:solidFill>
                            <a:schemeClr val="tx1"/>
                          </a:solidFill>
                          <a:latin typeface="Garamond" panose="02020404030301010803" pitchFamily="18" charset="0"/>
                        </a:rPr>
                        <a:t>Italian Auxological Institute, Milan</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63371048"/>
                  </a:ext>
                </a:extLst>
              </a:tr>
              <a:tr h="871351">
                <a:tc>
                  <a:txBody>
                    <a:bodyPr/>
                    <a:lstStyle/>
                    <a:p>
                      <a:pPr algn="l"/>
                      <a:r>
                        <a:rPr lang="it-IT" sz="1800" b="1" dirty="0" smtClean="0">
                          <a:solidFill>
                            <a:schemeClr val="tx1"/>
                          </a:solidFill>
                          <a:latin typeface="Garamond" panose="02020404030301010803" pitchFamily="18" charset="0"/>
                        </a:rPr>
                        <a:t>Ph.D., Psychology</a:t>
                      </a:r>
                    </a:p>
                    <a:p>
                      <a:pPr algn="l"/>
                      <a:r>
                        <a:rPr lang="it-IT" sz="1600" b="1" dirty="0" smtClean="0">
                          <a:solidFill>
                            <a:schemeClr val="tx1"/>
                          </a:solidFill>
                          <a:latin typeface="Garamond" panose="02020404030301010803" pitchFamily="18" charset="0"/>
                        </a:rPr>
                        <a:t>University of Padua</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99992601"/>
                  </a:ext>
                </a:extLst>
              </a:tr>
              <a:tr h="871351">
                <a:tc>
                  <a:txBody>
                    <a:bodyPr/>
                    <a:lstStyle/>
                    <a:p>
                      <a:pPr algn="l"/>
                      <a:r>
                        <a:rPr lang="it-IT" sz="1800" b="1" dirty="0" smtClean="0">
                          <a:solidFill>
                            <a:schemeClr val="tx1"/>
                          </a:solidFill>
                          <a:latin typeface="Garamond" panose="02020404030301010803" pitchFamily="18" charset="0"/>
                        </a:rPr>
                        <a:t>Visiting Ph.D. student</a:t>
                      </a:r>
                    </a:p>
                    <a:p>
                      <a:pPr algn="l"/>
                      <a:r>
                        <a:rPr lang="it-IT" sz="1600" b="1" dirty="0" smtClean="0">
                          <a:solidFill>
                            <a:schemeClr val="tx1"/>
                          </a:solidFill>
                          <a:latin typeface="Garamond" panose="02020404030301010803" pitchFamily="18" charset="0"/>
                        </a:rPr>
                        <a:t>INSERM U1028 &amp; University of Lyon</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16325632"/>
                  </a:ext>
                </a:extLst>
              </a:tr>
              <a:tr h="87135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t-IT" sz="1800" b="1" dirty="0" smtClean="0">
                          <a:solidFill>
                            <a:schemeClr val="tx1"/>
                          </a:solidFill>
                          <a:latin typeface="Garamond" panose="02020404030301010803" pitchFamily="18" charset="0"/>
                        </a:rPr>
                        <a:t>PRESTIGE + MSCA </a:t>
                      </a:r>
                      <a:r>
                        <a:rPr lang="it-IT" sz="1800" b="1" baseline="0" dirty="0" smtClean="0">
                          <a:solidFill>
                            <a:schemeClr val="tx1"/>
                          </a:solidFill>
                          <a:latin typeface="Garamond" panose="02020404030301010803" pitchFamily="18" charset="0"/>
                        </a:rPr>
                        <a:t>Fellow </a:t>
                      </a:r>
                    </a:p>
                    <a:p>
                      <a:pPr marL="0" marR="0" indent="0" algn="l" defTabSz="914400" rtl="0" eaLnBrk="1" fontAlgn="auto" latinLnBrk="0" hangingPunct="1">
                        <a:lnSpc>
                          <a:spcPct val="100000"/>
                        </a:lnSpc>
                        <a:spcBef>
                          <a:spcPts val="0"/>
                        </a:spcBef>
                        <a:spcAft>
                          <a:spcPts val="0"/>
                        </a:spcAft>
                        <a:buClrTx/>
                        <a:buSzTx/>
                        <a:buFontTx/>
                        <a:buNone/>
                        <a:tabLst/>
                        <a:defRPr/>
                      </a:pPr>
                      <a:r>
                        <a:rPr lang="it-IT" sz="1600" b="1" dirty="0" smtClean="0">
                          <a:solidFill>
                            <a:schemeClr val="tx1"/>
                          </a:solidFill>
                          <a:latin typeface="Garamond" panose="02020404030301010803" pitchFamily="18" charset="0"/>
                        </a:rPr>
                        <a:t>INSERM U1028 &amp; University of Lyon</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2597432"/>
                  </a:ext>
                </a:extLst>
              </a:tr>
              <a:tr h="871351">
                <a:tc>
                  <a:txBody>
                    <a:bodyPr/>
                    <a:lstStyle/>
                    <a:p>
                      <a:pPr algn="l"/>
                      <a:r>
                        <a:rPr lang="it-IT" sz="1800" b="1" dirty="0" smtClean="0">
                          <a:solidFill>
                            <a:schemeClr val="tx1"/>
                          </a:solidFill>
                          <a:latin typeface="Garamond" panose="02020404030301010803" pitchFamily="18" charset="0"/>
                        </a:rPr>
                        <a:t>Senior (type B) Postdoc Fellow</a:t>
                      </a:r>
                    </a:p>
                    <a:p>
                      <a:pPr marL="0" marR="0" indent="0" algn="l" defTabSz="914400" rtl="0" eaLnBrk="1" fontAlgn="auto" latinLnBrk="0" hangingPunct="1">
                        <a:lnSpc>
                          <a:spcPct val="100000"/>
                        </a:lnSpc>
                        <a:spcBef>
                          <a:spcPts val="0"/>
                        </a:spcBef>
                        <a:spcAft>
                          <a:spcPts val="0"/>
                        </a:spcAft>
                        <a:buClrTx/>
                        <a:buSzTx/>
                        <a:buFontTx/>
                        <a:buNone/>
                        <a:tabLst/>
                        <a:defRPr/>
                      </a:pPr>
                      <a:r>
                        <a:rPr lang="it-IT" sz="1600" b="1" dirty="0" smtClean="0">
                          <a:solidFill>
                            <a:schemeClr val="tx1"/>
                          </a:solidFill>
                          <a:latin typeface="Garamond" panose="02020404030301010803" pitchFamily="18" charset="0"/>
                        </a:rPr>
                        <a:t>University of Padua</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11567397"/>
                  </a:ext>
                </a:extLst>
              </a:tr>
              <a:tr h="871351">
                <a:tc>
                  <a:txBody>
                    <a:bodyPr/>
                    <a:lstStyle/>
                    <a:p>
                      <a:pPr algn="l"/>
                      <a:r>
                        <a:rPr lang="it-IT" sz="1800" b="1" dirty="0" smtClean="0">
                          <a:solidFill>
                            <a:schemeClr val="tx1"/>
                          </a:solidFill>
                          <a:latin typeface="Garamond" panose="02020404030301010803" pitchFamily="18" charset="0"/>
                        </a:rPr>
                        <a:t>RTDa</a:t>
                      </a:r>
                    </a:p>
                    <a:p>
                      <a:pPr algn="l"/>
                      <a:r>
                        <a:rPr lang="it-IT" sz="1600" b="1" dirty="0" smtClean="0">
                          <a:solidFill>
                            <a:schemeClr val="tx1"/>
                          </a:solidFill>
                          <a:latin typeface="Garamond" panose="02020404030301010803" pitchFamily="18" charset="0"/>
                        </a:rPr>
                        <a:t>University of Florence</a:t>
                      </a:r>
                      <a:endParaRPr lang="it-IT" sz="16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89047039"/>
                  </a:ext>
                </a:extLst>
              </a:tr>
            </a:tbl>
          </a:graphicData>
        </a:graphic>
      </p:graphicFrame>
      <p:graphicFrame>
        <p:nvGraphicFramePr>
          <p:cNvPr id="7" name="Table 6"/>
          <p:cNvGraphicFramePr>
            <a:graphicFrameLocks noGrp="1"/>
          </p:cNvGraphicFramePr>
          <p:nvPr>
            <p:extLst/>
          </p:nvPr>
        </p:nvGraphicFramePr>
        <p:xfrm>
          <a:off x="9430" y="479563"/>
          <a:ext cx="1976120" cy="6099457"/>
        </p:xfrm>
        <a:graphic>
          <a:graphicData uri="http://schemas.openxmlformats.org/drawingml/2006/table">
            <a:tbl>
              <a:tblPr firstRow="1" bandRow="1">
                <a:tableStyleId>{5C22544A-7EE6-4342-B048-85BDC9FD1C3A}</a:tableStyleId>
              </a:tblPr>
              <a:tblGrid>
                <a:gridCol w="1976120">
                  <a:extLst>
                    <a:ext uri="{9D8B030D-6E8A-4147-A177-3AD203B41FA5}">
                      <a16:colId xmlns:a16="http://schemas.microsoft.com/office/drawing/2014/main" val="792242756"/>
                    </a:ext>
                  </a:extLst>
                </a:gridCol>
              </a:tblGrid>
              <a:tr h="871351">
                <a:tc>
                  <a:txBody>
                    <a:bodyPr/>
                    <a:lstStyle/>
                    <a:p>
                      <a:pPr algn="ctr"/>
                      <a:r>
                        <a:rPr lang="it-IT" sz="2400" b="1" dirty="0" smtClean="0">
                          <a:solidFill>
                            <a:schemeClr val="tx1"/>
                          </a:solidFill>
                          <a:latin typeface="Garamond" panose="02020404030301010803" pitchFamily="18" charset="0"/>
                        </a:rPr>
                        <a:t>2011</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13885058"/>
                  </a:ext>
                </a:extLst>
              </a:tr>
              <a:tr h="871351">
                <a:tc>
                  <a:txBody>
                    <a:bodyPr/>
                    <a:lstStyle/>
                    <a:p>
                      <a:pPr algn="ctr"/>
                      <a:r>
                        <a:rPr lang="it-IT" sz="2400" b="1" dirty="0" smtClean="0">
                          <a:solidFill>
                            <a:schemeClr val="tx1"/>
                          </a:solidFill>
                          <a:latin typeface="Garamond" panose="02020404030301010803" pitchFamily="18" charset="0"/>
                        </a:rPr>
                        <a:t>2012</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63371048"/>
                  </a:ext>
                </a:extLst>
              </a:tr>
              <a:tr h="871351">
                <a:tc>
                  <a:txBody>
                    <a:bodyPr/>
                    <a:lstStyle/>
                    <a:p>
                      <a:pPr algn="ctr"/>
                      <a:r>
                        <a:rPr lang="it-IT" sz="2400" b="1" dirty="0" smtClean="0">
                          <a:solidFill>
                            <a:schemeClr val="tx1"/>
                          </a:solidFill>
                          <a:latin typeface="Garamond" panose="02020404030301010803" pitchFamily="18" charset="0"/>
                        </a:rPr>
                        <a:t>2013 (-2016)</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99992601"/>
                  </a:ext>
                </a:extLst>
              </a:tr>
              <a:tr h="871351">
                <a:tc>
                  <a:txBody>
                    <a:bodyPr/>
                    <a:lstStyle/>
                    <a:p>
                      <a:pPr algn="ctr"/>
                      <a:r>
                        <a:rPr lang="it-IT" sz="2400" b="1" dirty="0" smtClean="0">
                          <a:solidFill>
                            <a:schemeClr val="tx1"/>
                          </a:solidFill>
                          <a:latin typeface="Garamond" panose="02020404030301010803" pitchFamily="18" charset="0"/>
                        </a:rPr>
                        <a:t>2015</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16325632"/>
                  </a:ext>
                </a:extLst>
              </a:tr>
              <a:tr h="871351">
                <a:tc>
                  <a:txBody>
                    <a:bodyPr/>
                    <a:lstStyle/>
                    <a:p>
                      <a:pPr algn="ctr"/>
                      <a:r>
                        <a:rPr lang="it-IT" sz="2400" b="1" dirty="0" smtClean="0">
                          <a:solidFill>
                            <a:schemeClr val="tx1"/>
                          </a:solidFill>
                          <a:latin typeface="Garamond" panose="02020404030301010803" pitchFamily="18" charset="0"/>
                        </a:rPr>
                        <a:t>2016 (-2020)</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2597432"/>
                  </a:ext>
                </a:extLst>
              </a:tr>
              <a:tr h="871351">
                <a:tc>
                  <a:txBody>
                    <a:bodyPr/>
                    <a:lstStyle/>
                    <a:p>
                      <a:pPr algn="ctr"/>
                      <a:r>
                        <a:rPr lang="it-IT" sz="2400" b="1" dirty="0" smtClean="0">
                          <a:solidFill>
                            <a:schemeClr val="tx1"/>
                          </a:solidFill>
                          <a:latin typeface="Garamond" panose="02020404030301010803" pitchFamily="18" charset="0"/>
                        </a:rPr>
                        <a:t>2020(-2022)</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11567397"/>
                  </a:ext>
                </a:extLst>
              </a:tr>
              <a:tr h="871351">
                <a:tc>
                  <a:txBody>
                    <a:bodyPr/>
                    <a:lstStyle/>
                    <a:p>
                      <a:pPr algn="ctr"/>
                      <a:r>
                        <a:rPr lang="it-IT" sz="2400" b="1" dirty="0" smtClean="0">
                          <a:solidFill>
                            <a:schemeClr val="tx1"/>
                          </a:solidFill>
                          <a:latin typeface="Garamond" panose="02020404030301010803" pitchFamily="18" charset="0"/>
                        </a:rPr>
                        <a:t>2023</a:t>
                      </a:r>
                      <a:endParaRPr lang="it-IT" sz="2400" b="1"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89047039"/>
                  </a:ext>
                </a:extLst>
              </a:tr>
            </a:tbl>
          </a:graphicData>
        </a:graphic>
      </p:graphicFrame>
      <p:cxnSp>
        <p:nvCxnSpPr>
          <p:cNvPr id="3" name="Straight Arrow Connector 2"/>
          <p:cNvCxnSpPr/>
          <p:nvPr/>
        </p:nvCxnSpPr>
        <p:spPr>
          <a:xfrm flipH="1">
            <a:off x="2021110" y="287570"/>
            <a:ext cx="15240" cy="626872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287082" y="3849798"/>
            <a:ext cx="5759398" cy="2616101"/>
          </a:xfrm>
          <a:prstGeom prst="rect">
            <a:avLst/>
          </a:prstGeom>
          <a:noFill/>
        </p:spPr>
        <p:txBody>
          <a:bodyPr wrap="square" rtlCol="0">
            <a:spAutoFit/>
          </a:bodyPr>
          <a:lstStyle/>
          <a:p>
            <a:pPr marL="800100" lvl="1" indent="-342900">
              <a:buFont typeface="Wingdings" panose="05000000000000000000" pitchFamily="2" charset="2"/>
              <a:buChar char="Ø"/>
            </a:pPr>
            <a:r>
              <a:rPr lang="en-US" sz="2400" b="1" dirty="0" smtClean="0">
                <a:latin typeface="Garamond" panose="02020404030301010803" pitchFamily="18" charset="0"/>
              </a:rPr>
              <a:t>Numbers and Space</a:t>
            </a:r>
          </a:p>
          <a:p>
            <a:pPr marL="800100" lvl="1" indent="-342900">
              <a:buFont typeface="Wingdings" panose="05000000000000000000" pitchFamily="2" charset="2"/>
              <a:buChar char="Ø"/>
            </a:pPr>
            <a:r>
              <a:rPr lang="en-US" sz="2400" b="1" dirty="0" smtClean="0">
                <a:latin typeface="Garamond" panose="02020404030301010803" pitchFamily="18" charset="0"/>
              </a:rPr>
              <a:t>Spatial Neglect</a:t>
            </a:r>
          </a:p>
          <a:p>
            <a:pPr marL="800100" lvl="1" indent="-342900">
              <a:buFont typeface="Wingdings" panose="05000000000000000000" pitchFamily="2" charset="2"/>
              <a:buChar char="Ø"/>
            </a:pPr>
            <a:r>
              <a:rPr lang="en-US" sz="2400" b="1" dirty="0" smtClean="0">
                <a:latin typeface="Garamond" panose="02020404030301010803" pitchFamily="18" charset="0"/>
              </a:rPr>
              <a:t>Machine learning for neuroimaging</a:t>
            </a:r>
          </a:p>
          <a:p>
            <a:pPr marL="800100" lvl="1" indent="-342900">
              <a:buFont typeface="Wingdings" panose="05000000000000000000" pitchFamily="2" charset="2"/>
              <a:buChar char="Ø"/>
            </a:pPr>
            <a:r>
              <a:rPr lang="en-US" sz="2400" b="1" dirty="0" err="1" smtClean="0">
                <a:latin typeface="Garamond" panose="02020404030301010803" pitchFamily="18" charset="0"/>
              </a:rPr>
              <a:t>Peripersonal</a:t>
            </a:r>
            <a:r>
              <a:rPr lang="en-US" sz="2400" b="1" dirty="0" smtClean="0">
                <a:latin typeface="Garamond" panose="02020404030301010803" pitchFamily="18" charset="0"/>
              </a:rPr>
              <a:t> Space</a:t>
            </a:r>
            <a:endParaRPr lang="en-US" sz="2400" b="1" dirty="0">
              <a:latin typeface="Garamond" panose="02020404030301010803" pitchFamily="18" charset="0"/>
            </a:endParaRPr>
          </a:p>
          <a:p>
            <a:pPr marL="800100" lvl="1" indent="-342900">
              <a:buFont typeface="Wingdings" panose="05000000000000000000" pitchFamily="2" charset="2"/>
              <a:buChar char="Ø"/>
            </a:pPr>
            <a:r>
              <a:rPr lang="en-US" sz="2400" b="1" dirty="0" err="1">
                <a:latin typeface="Garamond" panose="02020404030301010803" pitchFamily="18" charset="0"/>
              </a:rPr>
              <a:t>Pupillometry</a:t>
            </a:r>
            <a:endParaRPr lang="en-US" sz="2400" b="1" dirty="0">
              <a:latin typeface="Garamond" panose="02020404030301010803" pitchFamily="18" charset="0"/>
            </a:endParaRPr>
          </a:p>
          <a:p>
            <a:pPr marL="800100" lvl="1" indent="-342900">
              <a:buFont typeface="Wingdings" panose="05000000000000000000" pitchFamily="2" charset="2"/>
              <a:buChar char="Ø"/>
            </a:pPr>
            <a:r>
              <a:rPr lang="en-US" sz="2400" b="1" dirty="0" err="1" smtClean="0">
                <a:latin typeface="Garamond" panose="02020404030301010803" pitchFamily="18" charset="0"/>
              </a:rPr>
              <a:t>Interoception</a:t>
            </a:r>
            <a:r>
              <a:rPr lang="en-US" sz="2400" b="1" dirty="0" smtClean="0">
                <a:latin typeface="Garamond" panose="02020404030301010803" pitchFamily="18" charset="0"/>
              </a:rPr>
              <a:t> and motivation</a:t>
            </a:r>
          </a:p>
          <a:p>
            <a:endParaRPr lang="it-IT" sz="2000" b="1" dirty="0"/>
          </a:p>
        </p:txBody>
      </p:sp>
    </p:spTree>
    <p:extLst>
      <p:ext uri="{BB962C8B-B14F-4D97-AF65-F5344CB8AC3E}">
        <p14:creationId xmlns:p14="http://schemas.microsoft.com/office/powerpoint/2010/main" val="2110123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769989"/>
          </a:xfrm>
          <a:prstGeom prst="rect">
            <a:avLst/>
          </a:prstGeom>
          <a:noFill/>
        </p:spPr>
        <p:txBody>
          <a:bodyPr wrap="square" rtlCol="0">
            <a:spAutoFit/>
          </a:bodyPr>
          <a:lstStyle/>
          <a:p>
            <a:pPr marL="0" lvl="1"/>
            <a:r>
              <a:rPr lang="en-US" sz="2400" b="1" dirty="0">
                <a:latin typeface="Garamond" panose="02020404030301010803" pitchFamily="18" charset="0"/>
              </a:rPr>
              <a:t>Numbers and </a:t>
            </a:r>
            <a:r>
              <a:rPr lang="en-US" sz="2400" b="1" dirty="0" smtClean="0">
                <a:latin typeface="Garamond" panose="02020404030301010803" pitchFamily="18" charset="0"/>
              </a:rPr>
              <a:t>Space</a:t>
            </a: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Evidence of bidirectional interactions between number processing and spatial attention</a:t>
            </a:r>
          </a:p>
          <a:p>
            <a:pPr marL="0" lvl="1"/>
            <a:endParaRPr lang="en-US" dirty="0">
              <a:latin typeface="Garamond" panose="02020404030301010803" pitchFamily="18" charset="0"/>
            </a:endParaRPr>
          </a:p>
          <a:p>
            <a:pPr marL="0" lvl="1"/>
            <a:r>
              <a:rPr lang="en-US" dirty="0" smtClean="0">
                <a:latin typeface="Garamond" panose="02020404030301010803" pitchFamily="18" charset="0"/>
              </a:rPr>
              <a:t>Numbers ► Space</a:t>
            </a: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72909"/>
            <a:ext cx="3742599" cy="369332"/>
          </a:xfrm>
          <a:prstGeom prst="rect">
            <a:avLst/>
          </a:prstGeom>
          <a:noFill/>
        </p:spPr>
        <p:txBody>
          <a:bodyPr wrap="square" rtlCol="0">
            <a:spAutoFit/>
          </a:bodyPr>
          <a:lstStyle/>
          <a:p>
            <a:pPr marL="0" lvl="1"/>
            <a:r>
              <a:rPr lang="en-US" dirty="0" smtClean="0">
                <a:latin typeface="Garamond" panose="02020404030301010803" pitchFamily="18" charset="0"/>
              </a:rPr>
              <a:t>Blini, </a:t>
            </a:r>
            <a:r>
              <a:rPr lang="en-US" dirty="0" err="1" smtClean="0">
                <a:latin typeface="Garamond" panose="02020404030301010803" pitchFamily="18" charset="0"/>
              </a:rPr>
              <a:t>Cattaneo</a:t>
            </a:r>
            <a:r>
              <a:rPr lang="en-US" dirty="0" smtClean="0">
                <a:latin typeface="Garamond" panose="02020404030301010803" pitchFamily="18" charset="0"/>
              </a:rPr>
              <a:t>, </a:t>
            </a:r>
            <a:r>
              <a:rPr lang="en-US" dirty="0" err="1" smtClean="0">
                <a:latin typeface="Garamond" panose="02020404030301010803" pitchFamily="18" charset="0"/>
              </a:rPr>
              <a:t>Vallar</a:t>
            </a:r>
            <a:r>
              <a:rPr lang="en-US" dirty="0" smtClean="0">
                <a:latin typeface="Garamond" panose="02020404030301010803" pitchFamily="18" charset="0"/>
              </a:rPr>
              <a:t>, 2013, </a:t>
            </a:r>
            <a:r>
              <a:rPr lang="en-US" i="1" dirty="0" smtClean="0">
                <a:latin typeface="Garamond" panose="02020404030301010803" pitchFamily="18" charset="0"/>
              </a:rPr>
              <a:t>Frontiers</a:t>
            </a:r>
            <a:endParaRPr lang="it-IT" sz="1400" i="1" dirty="0" smtClean="0"/>
          </a:p>
        </p:txBody>
      </p:sp>
      <p:pic>
        <p:nvPicPr>
          <p:cNvPr id="6" name="Picture 5"/>
          <p:cNvPicPr>
            <a:picLocks noChangeAspect="1"/>
          </p:cNvPicPr>
          <p:nvPr/>
        </p:nvPicPr>
        <p:blipFill>
          <a:blip r:embed="rId2"/>
          <a:stretch>
            <a:fillRect/>
          </a:stretch>
        </p:blipFill>
        <p:spPr>
          <a:xfrm>
            <a:off x="377281" y="2981039"/>
            <a:ext cx="3053080" cy="2548103"/>
          </a:xfrm>
          <a:prstGeom prst="rect">
            <a:avLst/>
          </a:prstGeom>
        </p:spPr>
      </p:pic>
      <p:pic>
        <p:nvPicPr>
          <p:cNvPr id="7" name="Picture 6"/>
          <p:cNvPicPr>
            <a:picLocks noChangeAspect="1"/>
          </p:cNvPicPr>
          <p:nvPr/>
        </p:nvPicPr>
        <p:blipFill>
          <a:blip r:embed="rId3"/>
          <a:stretch>
            <a:fillRect/>
          </a:stretch>
        </p:blipFill>
        <p:spPr>
          <a:xfrm>
            <a:off x="8801740" y="766769"/>
            <a:ext cx="3124200" cy="3649980"/>
          </a:xfrm>
          <a:prstGeom prst="rect">
            <a:avLst/>
          </a:prstGeom>
        </p:spPr>
      </p:pic>
      <p:pic>
        <p:nvPicPr>
          <p:cNvPr id="8" name="Picture 7"/>
          <p:cNvPicPr>
            <a:picLocks noChangeAspect="1"/>
          </p:cNvPicPr>
          <p:nvPr/>
        </p:nvPicPr>
        <p:blipFill>
          <a:blip r:embed="rId4"/>
          <a:stretch>
            <a:fillRect/>
          </a:stretch>
        </p:blipFill>
        <p:spPr>
          <a:xfrm>
            <a:off x="4448175" y="1601159"/>
            <a:ext cx="3905250" cy="1981200"/>
          </a:xfrm>
          <a:prstGeom prst="rect">
            <a:avLst/>
          </a:prstGeom>
        </p:spPr>
      </p:pic>
      <p:sp>
        <p:nvSpPr>
          <p:cNvPr id="9" name="TextBox 8"/>
          <p:cNvSpPr txBox="1"/>
          <p:nvPr/>
        </p:nvSpPr>
        <p:spPr>
          <a:xfrm>
            <a:off x="4448174" y="4778709"/>
            <a:ext cx="7347585" cy="646331"/>
          </a:xfrm>
          <a:prstGeom prst="rect">
            <a:avLst/>
          </a:prstGeom>
          <a:noFill/>
        </p:spPr>
        <p:txBody>
          <a:bodyPr wrap="square" rtlCol="0">
            <a:spAutoFit/>
          </a:bodyPr>
          <a:lstStyle/>
          <a:p>
            <a:pPr algn="ctr"/>
            <a:r>
              <a:rPr lang="it-IT" b="1" u="sng" dirty="0" smtClean="0">
                <a:latin typeface="Garamond" panose="02020404030301010803" pitchFamily="18" charset="0"/>
              </a:rPr>
              <a:t>If</a:t>
            </a:r>
            <a:r>
              <a:rPr lang="it-IT" b="1" dirty="0" smtClean="0">
                <a:latin typeface="Garamond" panose="02020404030301010803" pitchFamily="18" charset="0"/>
              </a:rPr>
              <a:t> </a:t>
            </a:r>
            <a:r>
              <a:rPr lang="it-IT" dirty="0" smtClean="0">
                <a:latin typeface="Garamond" panose="02020404030301010803" pitchFamily="18" charset="0"/>
              </a:rPr>
              <a:t>numbers bias spatial attention in extrapersonal, visual coordinates, bodily frames of reference are much more resilient. </a:t>
            </a:r>
          </a:p>
        </p:txBody>
      </p:sp>
      <p:pic>
        <p:nvPicPr>
          <p:cNvPr id="12" name="Picture 11"/>
          <p:cNvPicPr>
            <a:picLocks noChangeAspect="1"/>
          </p:cNvPicPr>
          <p:nvPr/>
        </p:nvPicPr>
        <p:blipFill rotWithShape="1">
          <a:blip r:embed="rId5"/>
          <a:srcRect l="4308" t="32476" r="73704" b="40857"/>
          <a:stretch/>
        </p:blipFill>
        <p:spPr>
          <a:xfrm>
            <a:off x="6110971" y="0"/>
            <a:ext cx="716280" cy="711200"/>
          </a:xfrm>
          <a:prstGeom prst="rect">
            <a:avLst/>
          </a:prstGeom>
        </p:spPr>
      </p:pic>
      <p:pic>
        <p:nvPicPr>
          <p:cNvPr id="14" name="Picture 13"/>
          <p:cNvPicPr>
            <a:picLocks noChangeAspect="1"/>
          </p:cNvPicPr>
          <p:nvPr/>
        </p:nvPicPr>
        <p:blipFill rotWithShape="1">
          <a:blip r:embed="rId5"/>
          <a:srcRect l="24990" t="32476" r="50625" b="40857"/>
          <a:stretch/>
        </p:blipFill>
        <p:spPr>
          <a:xfrm>
            <a:off x="9966647" y="0"/>
            <a:ext cx="794385" cy="711200"/>
          </a:xfrm>
          <a:prstGeom prst="rect">
            <a:avLst/>
          </a:prstGeom>
        </p:spPr>
      </p:pic>
    </p:spTree>
    <p:extLst>
      <p:ext uri="{BB962C8B-B14F-4D97-AF65-F5344CB8AC3E}">
        <p14:creationId xmlns:p14="http://schemas.microsoft.com/office/powerpoint/2010/main" val="13290123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769989"/>
          </a:xfrm>
          <a:prstGeom prst="rect">
            <a:avLst/>
          </a:prstGeom>
          <a:noFill/>
        </p:spPr>
        <p:txBody>
          <a:bodyPr wrap="square" rtlCol="0">
            <a:spAutoFit/>
          </a:bodyPr>
          <a:lstStyle/>
          <a:p>
            <a:pPr marL="0" lvl="1"/>
            <a:r>
              <a:rPr lang="en-US" sz="2400" b="1" dirty="0">
                <a:latin typeface="Garamond" panose="02020404030301010803" pitchFamily="18" charset="0"/>
              </a:rPr>
              <a:t>Numbers and </a:t>
            </a:r>
            <a:r>
              <a:rPr lang="en-US" sz="2400" b="1" dirty="0" smtClean="0">
                <a:latin typeface="Garamond" panose="02020404030301010803" pitchFamily="18" charset="0"/>
              </a:rPr>
              <a:t>Space</a:t>
            </a: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Evidence of bidirectional interactions between number processing and spatial attention</a:t>
            </a:r>
          </a:p>
          <a:p>
            <a:pPr marL="0" lvl="1"/>
            <a:endParaRPr lang="en-US" dirty="0">
              <a:latin typeface="Garamond" panose="02020404030301010803" pitchFamily="18" charset="0"/>
            </a:endParaRPr>
          </a:p>
          <a:p>
            <a:pPr marL="0" lvl="1"/>
            <a:r>
              <a:rPr lang="en-US" dirty="0" smtClean="0">
                <a:latin typeface="Garamond" panose="02020404030301010803" pitchFamily="18" charset="0"/>
              </a:rPr>
              <a:t>Space ► Numbers</a:t>
            </a: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923330"/>
          </a:xfrm>
          <a:prstGeom prst="rect">
            <a:avLst/>
          </a:prstGeom>
          <a:noFill/>
        </p:spPr>
        <p:txBody>
          <a:bodyPr wrap="square" rtlCol="0">
            <a:spAutoFit/>
          </a:bodyPr>
          <a:lstStyle/>
          <a:p>
            <a:pPr marL="0" lvl="1"/>
            <a:r>
              <a:rPr lang="en-US" dirty="0" err="1" smtClean="0">
                <a:latin typeface="Garamond" panose="02020404030301010803" pitchFamily="18" charset="0"/>
              </a:rPr>
              <a:t>Ranzini</a:t>
            </a:r>
            <a:r>
              <a:rPr lang="en-US" dirty="0" smtClean="0">
                <a:latin typeface="Garamond" panose="02020404030301010803" pitchFamily="18" charset="0"/>
              </a:rPr>
              <a:t> et al., 2015, </a:t>
            </a:r>
            <a:r>
              <a:rPr lang="en-US" i="1" dirty="0" smtClean="0">
                <a:latin typeface="Garamond" panose="02020404030301010803" pitchFamily="18" charset="0"/>
              </a:rPr>
              <a:t>J </a:t>
            </a:r>
            <a:r>
              <a:rPr lang="en-US" i="1" dirty="0" err="1" smtClean="0">
                <a:latin typeface="Garamond" panose="02020404030301010803" pitchFamily="18" charset="0"/>
              </a:rPr>
              <a:t>Cogn</a:t>
            </a:r>
            <a:r>
              <a:rPr lang="en-US" i="1" dirty="0" smtClean="0">
                <a:latin typeface="Garamond" panose="02020404030301010803" pitchFamily="18" charset="0"/>
              </a:rPr>
              <a:t> Psych</a:t>
            </a:r>
            <a:r>
              <a:rPr lang="en-US" dirty="0" smtClean="0">
                <a:latin typeface="Garamond" panose="02020404030301010803" pitchFamily="18" charset="0"/>
              </a:rPr>
              <a:t>;</a:t>
            </a:r>
          </a:p>
          <a:p>
            <a:pPr marL="0" lvl="1"/>
            <a:r>
              <a:rPr lang="en-US" dirty="0" smtClean="0">
                <a:latin typeface="Garamond" panose="02020404030301010803" pitchFamily="18" charset="0"/>
              </a:rPr>
              <a:t>Blini, </a:t>
            </a:r>
            <a:r>
              <a:rPr lang="en-US" dirty="0" err="1" smtClean="0">
                <a:latin typeface="Garamond" panose="02020404030301010803" pitchFamily="18" charset="0"/>
              </a:rPr>
              <a:t>Pitteri</a:t>
            </a:r>
            <a:r>
              <a:rPr lang="en-US" dirty="0" smtClean="0">
                <a:latin typeface="Garamond" panose="02020404030301010803" pitchFamily="18" charset="0"/>
              </a:rPr>
              <a:t>, </a:t>
            </a:r>
            <a:r>
              <a:rPr lang="en-US" dirty="0" err="1" smtClean="0">
                <a:latin typeface="Garamond" panose="02020404030301010803" pitchFamily="18" charset="0"/>
              </a:rPr>
              <a:t>Zorzi</a:t>
            </a:r>
            <a:r>
              <a:rPr lang="en-US" dirty="0" smtClean="0">
                <a:latin typeface="Garamond" panose="02020404030301010803" pitchFamily="18" charset="0"/>
              </a:rPr>
              <a:t>, 2019, </a:t>
            </a:r>
            <a:r>
              <a:rPr lang="en-US" i="1" dirty="0" smtClean="0">
                <a:latin typeface="Garamond" panose="02020404030301010803" pitchFamily="18" charset="0"/>
              </a:rPr>
              <a:t>Psych Res</a:t>
            </a:r>
            <a:r>
              <a:rPr lang="en-US" dirty="0" smtClean="0">
                <a:latin typeface="Garamond" panose="02020404030301010803" pitchFamily="18" charset="0"/>
              </a:rPr>
              <a:t>;</a:t>
            </a:r>
          </a:p>
          <a:p>
            <a:pPr marL="0" lvl="1"/>
            <a:r>
              <a:rPr lang="en-US" dirty="0" err="1" smtClean="0">
                <a:latin typeface="Garamond" panose="02020404030301010803" pitchFamily="18" charset="0"/>
              </a:rPr>
              <a:t>Felisatti</a:t>
            </a:r>
            <a:r>
              <a:rPr lang="en-US" dirty="0" smtClean="0">
                <a:latin typeface="Garamond" panose="02020404030301010803" pitchFamily="18" charset="0"/>
              </a:rPr>
              <a:t> et al., 2022, </a:t>
            </a:r>
            <a:r>
              <a:rPr lang="en-US" i="1" dirty="0" smtClean="0">
                <a:latin typeface="Garamond" panose="02020404030301010803" pitchFamily="18" charset="0"/>
              </a:rPr>
              <a:t>Cognition</a:t>
            </a:r>
            <a:endParaRPr lang="it-IT" sz="1400" i="1" dirty="0" smtClean="0"/>
          </a:p>
        </p:txBody>
      </p:sp>
      <p:sp>
        <p:nvSpPr>
          <p:cNvPr id="9" name="TextBox 8"/>
          <p:cNvSpPr txBox="1"/>
          <p:nvPr/>
        </p:nvSpPr>
        <p:spPr>
          <a:xfrm>
            <a:off x="5699760" y="4926029"/>
            <a:ext cx="5872479" cy="923330"/>
          </a:xfrm>
          <a:prstGeom prst="rect">
            <a:avLst/>
          </a:prstGeom>
          <a:noFill/>
        </p:spPr>
        <p:txBody>
          <a:bodyPr wrap="square" rtlCol="0">
            <a:spAutoFit/>
          </a:bodyPr>
          <a:lstStyle/>
          <a:p>
            <a:pPr algn="ctr"/>
            <a:r>
              <a:rPr lang="it-IT" dirty="0" smtClean="0">
                <a:latin typeface="Garamond" panose="02020404030301010803" pitchFamily="18" charset="0"/>
              </a:rPr>
              <a:t>Overt biases of spatial attention (i.e., via optokinetic stimulation) result in specific signatures in numerical and arithmetic tasks.  </a:t>
            </a:r>
          </a:p>
        </p:txBody>
      </p:sp>
      <p:pic>
        <p:nvPicPr>
          <p:cNvPr id="3" name="Picture 2"/>
          <p:cNvPicPr>
            <a:picLocks noChangeAspect="1"/>
          </p:cNvPicPr>
          <p:nvPr/>
        </p:nvPicPr>
        <p:blipFill>
          <a:blip r:embed="rId2"/>
          <a:stretch>
            <a:fillRect/>
          </a:stretch>
        </p:blipFill>
        <p:spPr>
          <a:xfrm>
            <a:off x="176848" y="2661920"/>
            <a:ext cx="4764342" cy="2499677"/>
          </a:xfrm>
          <a:prstGeom prst="rect">
            <a:avLst/>
          </a:prstGeom>
        </p:spPr>
      </p:pic>
      <p:pic>
        <p:nvPicPr>
          <p:cNvPr id="4" name="Picture 3"/>
          <p:cNvPicPr>
            <a:picLocks noChangeAspect="1"/>
          </p:cNvPicPr>
          <p:nvPr/>
        </p:nvPicPr>
        <p:blipFill>
          <a:blip r:embed="rId3"/>
          <a:stretch>
            <a:fillRect/>
          </a:stretch>
        </p:blipFill>
        <p:spPr>
          <a:xfrm>
            <a:off x="6499860" y="1197706"/>
            <a:ext cx="3903980" cy="3064414"/>
          </a:xfrm>
          <a:prstGeom prst="rect">
            <a:avLst/>
          </a:prstGeom>
        </p:spPr>
      </p:pic>
    </p:spTree>
    <p:extLst>
      <p:ext uri="{BB962C8B-B14F-4D97-AF65-F5344CB8AC3E}">
        <p14:creationId xmlns:p14="http://schemas.microsoft.com/office/powerpoint/2010/main" val="38975533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769989"/>
          </a:xfrm>
          <a:prstGeom prst="rect">
            <a:avLst/>
          </a:prstGeom>
          <a:noFill/>
        </p:spPr>
        <p:txBody>
          <a:bodyPr wrap="square" rtlCol="0">
            <a:spAutoFit/>
          </a:bodyPr>
          <a:lstStyle/>
          <a:p>
            <a:pPr marL="0" lvl="1"/>
            <a:r>
              <a:rPr lang="en-US" sz="2400" b="1" dirty="0">
                <a:latin typeface="Garamond" panose="02020404030301010803" pitchFamily="18" charset="0"/>
              </a:rPr>
              <a:t>Numbers and </a:t>
            </a:r>
            <a:r>
              <a:rPr lang="en-US" sz="2400" b="1" dirty="0" smtClean="0">
                <a:latin typeface="Garamond" panose="02020404030301010803" pitchFamily="18" charset="0"/>
              </a:rPr>
              <a:t>Space</a:t>
            </a: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Evidence of bidirectional interactions between number processing and spatial attention</a:t>
            </a:r>
          </a:p>
          <a:p>
            <a:pPr marL="0" lvl="1"/>
            <a:endParaRPr lang="en-US" dirty="0">
              <a:latin typeface="Garamond" panose="02020404030301010803" pitchFamily="18" charset="0"/>
            </a:endParaRPr>
          </a:p>
          <a:p>
            <a:pPr marL="0" lvl="1"/>
            <a:r>
              <a:rPr lang="en-US" dirty="0" smtClean="0">
                <a:latin typeface="Garamond" panose="02020404030301010803" pitchFamily="18" charset="0"/>
              </a:rPr>
              <a:t>Space ► Numbers</a:t>
            </a: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923330"/>
          </a:xfrm>
          <a:prstGeom prst="rect">
            <a:avLst/>
          </a:prstGeom>
          <a:noFill/>
        </p:spPr>
        <p:txBody>
          <a:bodyPr wrap="square" rtlCol="0">
            <a:spAutoFit/>
          </a:bodyPr>
          <a:lstStyle/>
          <a:p>
            <a:pPr marL="0" lvl="1"/>
            <a:r>
              <a:rPr lang="en-US" dirty="0" err="1" smtClean="0">
                <a:latin typeface="Garamond" panose="02020404030301010803" pitchFamily="18" charset="0"/>
              </a:rPr>
              <a:t>Ranzini</a:t>
            </a:r>
            <a:r>
              <a:rPr lang="en-US" dirty="0" smtClean="0">
                <a:latin typeface="Garamond" panose="02020404030301010803" pitchFamily="18" charset="0"/>
              </a:rPr>
              <a:t> et al., 2015, </a:t>
            </a:r>
            <a:r>
              <a:rPr lang="en-US" i="1" dirty="0" smtClean="0">
                <a:latin typeface="Garamond" panose="02020404030301010803" pitchFamily="18" charset="0"/>
              </a:rPr>
              <a:t>J </a:t>
            </a:r>
            <a:r>
              <a:rPr lang="en-US" i="1" dirty="0" err="1" smtClean="0">
                <a:latin typeface="Garamond" panose="02020404030301010803" pitchFamily="18" charset="0"/>
              </a:rPr>
              <a:t>Cogn</a:t>
            </a:r>
            <a:r>
              <a:rPr lang="en-US" i="1" dirty="0" smtClean="0">
                <a:latin typeface="Garamond" panose="02020404030301010803" pitchFamily="18" charset="0"/>
              </a:rPr>
              <a:t> Psych</a:t>
            </a:r>
            <a:r>
              <a:rPr lang="en-US" dirty="0" smtClean="0">
                <a:latin typeface="Garamond" panose="02020404030301010803" pitchFamily="18" charset="0"/>
              </a:rPr>
              <a:t>;</a:t>
            </a:r>
          </a:p>
          <a:p>
            <a:pPr marL="0" lvl="1"/>
            <a:r>
              <a:rPr lang="en-US" dirty="0" smtClean="0">
                <a:latin typeface="Garamond" panose="02020404030301010803" pitchFamily="18" charset="0"/>
              </a:rPr>
              <a:t>Blini, </a:t>
            </a:r>
            <a:r>
              <a:rPr lang="en-US" dirty="0" err="1" smtClean="0">
                <a:latin typeface="Garamond" panose="02020404030301010803" pitchFamily="18" charset="0"/>
              </a:rPr>
              <a:t>Pitteri</a:t>
            </a:r>
            <a:r>
              <a:rPr lang="en-US" dirty="0" smtClean="0">
                <a:latin typeface="Garamond" panose="02020404030301010803" pitchFamily="18" charset="0"/>
              </a:rPr>
              <a:t>, </a:t>
            </a:r>
            <a:r>
              <a:rPr lang="en-US" dirty="0" err="1" smtClean="0">
                <a:latin typeface="Garamond" panose="02020404030301010803" pitchFamily="18" charset="0"/>
              </a:rPr>
              <a:t>Zorzi</a:t>
            </a:r>
            <a:r>
              <a:rPr lang="en-US" dirty="0" smtClean="0">
                <a:latin typeface="Garamond" panose="02020404030301010803" pitchFamily="18" charset="0"/>
              </a:rPr>
              <a:t>, 2019, </a:t>
            </a:r>
            <a:r>
              <a:rPr lang="en-US" i="1" dirty="0" smtClean="0">
                <a:latin typeface="Garamond" panose="02020404030301010803" pitchFamily="18" charset="0"/>
              </a:rPr>
              <a:t>Psych Res</a:t>
            </a:r>
            <a:r>
              <a:rPr lang="en-US" dirty="0" smtClean="0">
                <a:latin typeface="Garamond" panose="02020404030301010803" pitchFamily="18" charset="0"/>
              </a:rPr>
              <a:t>;</a:t>
            </a:r>
          </a:p>
          <a:p>
            <a:pPr marL="0" lvl="1"/>
            <a:r>
              <a:rPr lang="en-US" dirty="0" err="1" smtClean="0">
                <a:latin typeface="Garamond" panose="02020404030301010803" pitchFamily="18" charset="0"/>
              </a:rPr>
              <a:t>Felisatti</a:t>
            </a:r>
            <a:r>
              <a:rPr lang="en-US" dirty="0" smtClean="0">
                <a:latin typeface="Garamond" panose="02020404030301010803" pitchFamily="18" charset="0"/>
              </a:rPr>
              <a:t> et al., 2022, </a:t>
            </a:r>
            <a:r>
              <a:rPr lang="en-US" i="1" dirty="0" smtClean="0">
                <a:latin typeface="Garamond" panose="02020404030301010803" pitchFamily="18" charset="0"/>
              </a:rPr>
              <a:t>Cognition</a:t>
            </a:r>
            <a:endParaRPr lang="it-IT" sz="1400" i="1" dirty="0" smtClean="0"/>
          </a:p>
        </p:txBody>
      </p:sp>
      <p:pic>
        <p:nvPicPr>
          <p:cNvPr id="3" name="Picture 2"/>
          <p:cNvPicPr>
            <a:picLocks noChangeAspect="1"/>
          </p:cNvPicPr>
          <p:nvPr/>
        </p:nvPicPr>
        <p:blipFill>
          <a:blip r:embed="rId2"/>
          <a:stretch>
            <a:fillRect/>
          </a:stretch>
        </p:blipFill>
        <p:spPr>
          <a:xfrm>
            <a:off x="176848" y="2661920"/>
            <a:ext cx="4764342" cy="2499677"/>
          </a:xfrm>
          <a:prstGeom prst="rect">
            <a:avLst/>
          </a:prstGeom>
        </p:spPr>
      </p:pic>
      <p:pic>
        <p:nvPicPr>
          <p:cNvPr id="4" name="Picture 3"/>
          <p:cNvPicPr>
            <a:picLocks noChangeAspect="1"/>
          </p:cNvPicPr>
          <p:nvPr/>
        </p:nvPicPr>
        <p:blipFill>
          <a:blip r:embed="rId3"/>
          <a:stretch>
            <a:fillRect/>
          </a:stretch>
        </p:blipFill>
        <p:spPr>
          <a:xfrm>
            <a:off x="5397500" y="1468120"/>
            <a:ext cx="3132342" cy="2458720"/>
          </a:xfrm>
          <a:prstGeom prst="rect">
            <a:avLst/>
          </a:prstGeom>
        </p:spPr>
      </p:pic>
      <p:pic>
        <p:nvPicPr>
          <p:cNvPr id="10" name="Picture 9"/>
          <p:cNvPicPr>
            <a:picLocks noChangeAspect="1"/>
          </p:cNvPicPr>
          <p:nvPr/>
        </p:nvPicPr>
        <p:blipFill>
          <a:blip r:embed="rId4"/>
          <a:stretch>
            <a:fillRect/>
          </a:stretch>
        </p:blipFill>
        <p:spPr>
          <a:xfrm>
            <a:off x="5282247" y="954406"/>
            <a:ext cx="6157913" cy="3724275"/>
          </a:xfrm>
          <a:prstGeom prst="rect">
            <a:avLst/>
          </a:prstGeom>
        </p:spPr>
      </p:pic>
      <p:sp>
        <p:nvSpPr>
          <p:cNvPr id="8" name="TextBox 7"/>
          <p:cNvSpPr txBox="1"/>
          <p:nvPr/>
        </p:nvSpPr>
        <p:spPr>
          <a:xfrm>
            <a:off x="5699760" y="4926029"/>
            <a:ext cx="5872479" cy="923330"/>
          </a:xfrm>
          <a:prstGeom prst="rect">
            <a:avLst/>
          </a:prstGeom>
          <a:noFill/>
        </p:spPr>
        <p:txBody>
          <a:bodyPr wrap="square" rtlCol="0">
            <a:spAutoFit/>
          </a:bodyPr>
          <a:lstStyle/>
          <a:p>
            <a:pPr algn="ctr"/>
            <a:r>
              <a:rPr lang="it-IT" dirty="0" smtClean="0">
                <a:latin typeface="Garamond" panose="02020404030301010803" pitchFamily="18" charset="0"/>
              </a:rPr>
              <a:t>Overt biases of spatial attention (i.e., via optokinetic stimulation) result in specific signatures in numerical and arithmetic tasks.  </a:t>
            </a:r>
          </a:p>
        </p:txBody>
      </p:sp>
    </p:spTree>
    <p:extLst>
      <p:ext uri="{BB962C8B-B14F-4D97-AF65-F5344CB8AC3E}">
        <p14:creationId xmlns:p14="http://schemas.microsoft.com/office/powerpoint/2010/main" val="4447910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492990"/>
          </a:xfrm>
          <a:prstGeom prst="rect">
            <a:avLst/>
          </a:prstGeom>
          <a:noFill/>
        </p:spPr>
        <p:txBody>
          <a:bodyPr wrap="square" rtlCol="0">
            <a:spAutoFit/>
          </a:bodyPr>
          <a:lstStyle/>
          <a:p>
            <a:pPr marL="0" lvl="1"/>
            <a:r>
              <a:rPr lang="en-US" sz="2400" b="1" dirty="0" smtClean="0">
                <a:latin typeface="Garamond" panose="02020404030301010803" pitchFamily="18" charset="0"/>
              </a:rPr>
              <a:t>Spatial Neglect</a:t>
            </a: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Evidence of both spatial and non-spatial deficits of attention in spatial neglect: implications for more prognostic tests </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646331"/>
          </a:xfrm>
          <a:prstGeom prst="rect">
            <a:avLst/>
          </a:prstGeom>
          <a:noFill/>
        </p:spPr>
        <p:txBody>
          <a:bodyPr wrap="square" rtlCol="0">
            <a:spAutoFit/>
          </a:bodyPr>
          <a:lstStyle/>
          <a:p>
            <a:pPr marL="0" lvl="1"/>
            <a:r>
              <a:rPr lang="en-US" dirty="0" smtClean="0">
                <a:latin typeface="Garamond" panose="02020404030301010803" pitchFamily="18" charset="0"/>
              </a:rPr>
              <a:t>Blini et al., 2016, </a:t>
            </a:r>
            <a:r>
              <a:rPr lang="en-US" i="1" dirty="0" err="1" smtClean="0">
                <a:latin typeface="Garamond" panose="02020404030301010803" pitchFamily="18" charset="0"/>
              </a:rPr>
              <a:t>Neuropsychologia</a:t>
            </a:r>
            <a:endParaRPr lang="en-US" i="1" dirty="0" smtClean="0">
              <a:latin typeface="Garamond" panose="02020404030301010803" pitchFamily="18" charset="0"/>
            </a:endParaRPr>
          </a:p>
          <a:p>
            <a:pPr marL="0" lvl="1"/>
            <a:r>
              <a:rPr lang="en-US" dirty="0">
                <a:solidFill>
                  <a:prstClr val="black"/>
                </a:solidFill>
                <a:latin typeface="Garamond" panose="02020404030301010803" pitchFamily="18" charset="0"/>
              </a:rPr>
              <a:t>Blini et al., </a:t>
            </a:r>
            <a:r>
              <a:rPr lang="en-US" dirty="0" smtClean="0">
                <a:solidFill>
                  <a:prstClr val="black"/>
                </a:solidFill>
                <a:latin typeface="Garamond" panose="02020404030301010803" pitchFamily="18" charset="0"/>
              </a:rPr>
              <a:t>2023, </a:t>
            </a:r>
            <a:r>
              <a:rPr lang="en-US" i="1" dirty="0" err="1" smtClean="0">
                <a:solidFill>
                  <a:prstClr val="black"/>
                </a:solidFill>
                <a:latin typeface="Garamond" panose="02020404030301010803" pitchFamily="18" charset="0"/>
              </a:rPr>
              <a:t>BiorXiv</a:t>
            </a:r>
            <a:endParaRPr lang="it-IT" sz="1400" i="1" dirty="0" smtClean="0"/>
          </a:p>
        </p:txBody>
      </p:sp>
      <p:sp>
        <p:nvSpPr>
          <p:cNvPr id="9" name="TextBox 8"/>
          <p:cNvSpPr txBox="1"/>
          <p:nvPr/>
        </p:nvSpPr>
        <p:spPr>
          <a:xfrm>
            <a:off x="4248790" y="4941269"/>
            <a:ext cx="7480930" cy="923330"/>
          </a:xfrm>
          <a:prstGeom prst="rect">
            <a:avLst/>
          </a:prstGeom>
          <a:noFill/>
        </p:spPr>
        <p:txBody>
          <a:bodyPr wrap="square" rtlCol="0">
            <a:spAutoFit/>
          </a:bodyPr>
          <a:lstStyle/>
          <a:p>
            <a:pPr algn="ctr"/>
            <a:r>
              <a:rPr lang="it-IT" dirty="0" smtClean="0">
                <a:latin typeface="Garamond" panose="02020404030301010803" pitchFamily="18" charset="0"/>
              </a:rPr>
              <a:t>Multitasking, regardless of the modality, depletes attentional resources and reveals dormant deficits even in chronic, left-hemisphere stroke patients </a:t>
            </a:r>
            <a:r>
              <a:rPr lang="it-IT" u="sng" dirty="0" smtClean="0">
                <a:latin typeface="Garamond" panose="02020404030301010803" pitchFamily="18" charset="0"/>
              </a:rPr>
              <a:t>without</a:t>
            </a:r>
            <a:r>
              <a:rPr lang="it-IT" dirty="0" smtClean="0">
                <a:latin typeface="Garamond" panose="02020404030301010803" pitchFamily="18" charset="0"/>
              </a:rPr>
              <a:t> neglect according to established diagnostic batteries.   </a:t>
            </a:r>
          </a:p>
        </p:txBody>
      </p:sp>
      <p:pic>
        <p:nvPicPr>
          <p:cNvPr id="8" name="Picture 7"/>
          <p:cNvPicPr>
            <a:picLocks noChangeAspect="1"/>
          </p:cNvPicPr>
          <p:nvPr/>
        </p:nvPicPr>
        <p:blipFill rotWithShape="1">
          <a:blip r:embed="rId2"/>
          <a:srcRect r="20036" b="39622"/>
          <a:stretch/>
        </p:blipFill>
        <p:spPr>
          <a:xfrm>
            <a:off x="-561576" y="2223488"/>
            <a:ext cx="4259816" cy="2612671"/>
          </a:xfrm>
          <a:prstGeom prst="rect">
            <a:avLst/>
          </a:prstGeom>
        </p:spPr>
      </p:pic>
      <p:pic>
        <p:nvPicPr>
          <p:cNvPr id="6" name="Picture 5"/>
          <p:cNvPicPr>
            <a:picLocks noChangeAspect="1"/>
          </p:cNvPicPr>
          <p:nvPr/>
        </p:nvPicPr>
        <p:blipFill>
          <a:blip r:embed="rId3"/>
          <a:stretch>
            <a:fillRect/>
          </a:stretch>
        </p:blipFill>
        <p:spPr>
          <a:xfrm>
            <a:off x="4248789" y="2"/>
            <a:ext cx="1915668" cy="1954530"/>
          </a:xfrm>
          <a:prstGeom prst="rect">
            <a:avLst/>
          </a:prstGeom>
        </p:spPr>
      </p:pic>
      <p:pic>
        <p:nvPicPr>
          <p:cNvPr id="7" name="Picture 6"/>
          <p:cNvPicPr>
            <a:picLocks noChangeAspect="1"/>
          </p:cNvPicPr>
          <p:nvPr/>
        </p:nvPicPr>
        <p:blipFill>
          <a:blip r:embed="rId4"/>
          <a:stretch>
            <a:fillRect/>
          </a:stretch>
        </p:blipFill>
        <p:spPr>
          <a:xfrm>
            <a:off x="4014234" y="1979966"/>
            <a:ext cx="2863691" cy="2727008"/>
          </a:xfrm>
          <a:prstGeom prst="rect">
            <a:avLst/>
          </a:prstGeom>
        </p:spPr>
      </p:pic>
      <p:pic>
        <p:nvPicPr>
          <p:cNvPr id="11" name="Picture 10"/>
          <p:cNvPicPr>
            <a:picLocks noChangeAspect="1"/>
          </p:cNvPicPr>
          <p:nvPr/>
        </p:nvPicPr>
        <p:blipFill rotWithShape="1">
          <a:blip r:embed="rId5"/>
          <a:srcRect t="33685"/>
          <a:stretch/>
        </p:blipFill>
        <p:spPr>
          <a:xfrm>
            <a:off x="7010717" y="25400"/>
            <a:ext cx="4760595" cy="4790440"/>
          </a:xfrm>
          <a:prstGeom prst="rect">
            <a:avLst/>
          </a:prstGeom>
        </p:spPr>
      </p:pic>
      <p:sp>
        <p:nvSpPr>
          <p:cNvPr id="10" name="TextBox 9"/>
          <p:cNvSpPr txBox="1"/>
          <p:nvPr/>
        </p:nvSpPr>
        <p:spPr>
          <a:xfrm>
            <a:off x="11051043" y="3615475"/>
            <a:ext cx="2772137" cy="738664"/>
          </a:xfrm>
          <a:prstGeom prst="rect">
            <a:avLst/>
          </a:prstGeom>
          <a:noFill/>
        </p:spPr>
        <p:txBody>
          <a:bodyPr wrap="square" rtlCol="0">
            <a:spAutoFit/>
          </a:bodyPr>
          <a:lstStyle/>
          <a:p>
            <a:r>
              <a:rPr lang="it-IT" sz="1400" b="1" dirty="0" smtClean="0">
                <a:solidFill>
                  <a:srgbClr val="FF0000"/>
                </a:solidFill>
                <a:latin typeface="Arial" panose="020B0604020202020204" pitchFamily="34" charset="0"/>
                <a:cs typeface="Arial" panose="020B0604020202020204" pitchFamily="34" charset="0"/>
              </a:rPr>
              <a:t>LHD Stroke</a:t>
            </a:r>
          </a:p>
          <a:p>
            <a:r>
              <a:rPr lang="it-IT" sz="1400" b="1" dirty="0" smtClean="0">
                <a:latin typeface="Arial" panose="020B0604020202020204" pitchFamily="34" charset="0"/>
                <a:cs typeface="Arial" panose="020B0604020202020204" pitchFamily="34" charset="0"/>
              </a:rPr>
              <a:t>MCI</a:t>
            </a:r>
            <a:endParaRPr lang="it-IT" sz="1400" b="1" dirty="0" smtClean="0">
              <a:solidFill>
                <a:srgbClr val="00B050"/>
              </a:solidFill>
              <a:latin typeface="Arial" panose="020B0604020202020204" pitchFamily="34" charset="0"/>
              <a:cs typeface="Arial" panose="020B0604020202020204" pitchFamily="34" charset="0"/>
            </a:endParaRPr>
          </a:p>
          <a:p>
            <a:r>
              <a:rPr lang="it-IT" sz="1400" b="1" dirty="0" smtClean="0">
                <a:solidFill>
                  <a:srgbClr val="00B050"/>
                </a:solidFill>
                <a:latin typeface="Arial" panose="020B0604020202020204" pitchFamily="34" charset="0"/>
                <a:cs typeface="Arial" panose="020B0604020202020204" pitchFamily="34" charset="0"/>
              </a:rPr>
              <a:t>Controls</a:t>
            </a:r>
            <a:endParaRPr lang="it-IT" sz="1400" b="1" dirty="0">
              <a:solidFill>
                <a:srgbClr val="00B05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773146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492990"/>
          </a:xfrm>
          <a:prstGeom prst="rect">
            <a:avLst/>
          </a:prstGeom>
          <a:noFill/>
        </p:spPr>
        <p:txBody>
          <a:bodyPr wrap="square" rtlCol="0">
            <a:spAutoFit/>
          </a:bodyPr>
          <a:lstStyle/>
          <a:p>
            <a:pPr marL="0" lvl="1"/>
            <a:r>
              <a:rPr lang="en-US" sz="2400" b="1" dirty="0" smtClean="0">
                <a:latin typeface="Garamond" panose="02020404030301010803" pitchFamily="18" charset="0"/>
              </a:rPr>
              <a:t>Spatial Neglect</a:t>
            </a: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Evidence of both spatial and non-spatial deficits of attention in spatial neglect: implications for more prognostic tests </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646331"/>
          </a:xfrm>
          <a:prstGeom prst="rect">
            <a:avLst/>
          </a:prstGeom>
          <a:noFill/>
        </p:spPr>
        <p:txBody>
          <a:bodyPr wrap="square" rtlCol="0">
            <a:spAutoFit/>
          </a:bodyPr>
          <a:lstStyle/>
          <a:p>
            <a:pPr marL="0" lvl="1"/>
            <a:r>
              <a:rPr lang="en-US" dirty="0" smtClean="0">
                <a:latin typeface="Garamond" panose="02020404030301010803" pitchFamily="18" charset="0"/>
              </a:rPr>
              <a:t>Blini et al., 2016, </a:t>
            </a:r>
            <a:r>
              <a:rPr lang="en-US" i="1" dirty="0" err="1" smtClean="0">
                <a:latin typeface="Garamond" panose="02020404030301010803" pitchFamily="18" charset="0"/>
              </a:rPr>
              <a:t>Neuropsychologia</a:t>
            </a:r>
            <a:endParaRPr lang="en-US" i="1" dirty="0" smtClean="0">
              <a:latin typeface="Garamond" panose="02020404030301010803" pitchFamily="18" charset="0"/>
            </a:endParaRPr>
          </a:p>
          <a:p>
            <a:pPr marL="0" lvl="1"/>
            <a:r>
              <a:rPr lang="en-US" dirty="0">
                <a:solidFill>
                  <a:prstClr val="black"/>
                </a:solidFill>
                <a:latin typeface="Garamond" panose="02020404030301010803" pitchFamily="18" charset="0"/>
              </a:rPr>
              <a:t>Blini et al., </a:t>
            </a:r>
            <a:r>
              <a:rPr lang="en-US" dirty="0" smtClean="0">
                <a:solidFill>
                  <a:prstClr val="black"/>
                </a:solidFill>
                <a:latin typeface="Garamond" panose="02020404030301010803" pitchFamily="18" charset="0"/>
              </a:rPr>
              <a:t>2023, </a:t>
            </a:r>
            <a:r>
              <a:rPr lang="en-US" i="1" dirty="0" err="1" smtClean="0">
                <a:solidFill>
                  <a:prstClr val="black"/>
                </a:solidFill>
                <a:latin typeface="Garamond" panose="02020404030301010803" pitchFamily="18" charset="0"/>
              </a:rPr>
              <a:t>BiorXiv</a:t>
            </a:r>
            <a:endParaRPr lang="it-IT" sz="1400" i="1" dirty="0" smtClean="0"/>
          </a:p>
        </p:txBody>
      </p:sp>
      <p:sp>
        <p:nvSpPr>
          <p:cNvPr id="9" name="TextBox 8"/>
          <p:cNvSpPr txBox="1"/>
          <p:nvPr/>
        </p:nvSpPr>
        <p:spPr>
          <a:xfrm>
            <a:off x="4248790" y="4941269"/>
            <a:ext cx="7480930" cy="1754326"/>
          </a:xfrm>
          <a:prstGeom prst="rect">
            <a:avLst/>
          </a:prstGeom>
          <a:noFill/>
        </p:spPr>
        <p:txBody>
          <a:bodyPr wrap="square" rtlCol="0">
            <a:spAutoFit/>
          </a:bodyPr>
          <a:lstStyle/>
          <a:p>
            <a:pPr algn="ctr"/>
            <a:r>
              <a:rPr lang="it-IT" dirty="0" smtClean="0">
                <a:latin typeface="Garamond" panose="02020404030301010803" pitchFamily="18" charset="0"/>
              </a:rPr>
              <a:t>Multitasking, regardless of the modality, depletes attentional resources and reveals dormant deficits even in chronic, left-hemisphere stroke patients </a:t>
            </a:r>
            <a:r>
              <a:rPr lang="it-IT" u="sng" dirty="0" smtClean="0">
                <a:latin typeface="Garamond" panose="02020404030301010803" pitchFamily="18" charset="0"/>
              </a:rPr>
              <a:t>without</a:t>
            </a:r>
            <a:r>
              <a:rPr lang="it-IT" dirty="0" smtClean="0">
                <a:latin typeface="Garamond" panose="02020404030301010803" pitchFamily="18" charset="0"/>
              </a:rPr>
              <a:t> neglect according to established diagnostic batteries.   </a:t>
            </a:r>
          </a:p>
          <a:p>
            <a:pPr algn="ctr"/>
            <a:r>
              <a:rPr lang="it-IT" dirty="0" smtClean="0">
                <a:latin typeface="Garamond" panose="02020404030301010803" pitchFamily="18" charset="0"/>
              </a:rPr>
              <a:t>Confirmed in a large sample of consecutive stroke patients (N= 46). Scores at this test predict well functional deficits in ecological tests. Lesion and structural disconnection correlates in the Multiple Demands network.</a:t>
            </a:r>
          </a:p>
        </p:txBody>
      </p:sp>
      <p:pic>
        <p:nvPicPr>
          <p:cNvPr id="8" name="Picture 7"/>
          <p:cNvPicPr>
            <a:picLocks noChangeAspect="1"/>
          </p:cNvPicPr>
          <p:nvPr/>
        </p:nvPicPr>
        <p:blipFill rotWithShape="1">
          <a:blip r:embed="rId2"/>
          <a:srcRect r="20036" b="39622"/>
          <a:stretch/>
        </p:blipFill>
        <p:spPr>
          <a:xfrm>
            <a:off x="-561576" y="2223488"/>
            <a:ext cx="4259816" cy="2612671"/>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77360" y="665480"/>
            <a:ext cx="7569200" cy="3784600"/>
          </a:xfrm>
          <a:prstGeom prst="rect">
            <a:avLst/>
          </a:prstGeom>
        </p:spPr>
      </p:pic>
    </p:spTree>
    <p:extLst>
      <p:ext uri="{BB962C8B-B14F-4D97-AF65-F5344CB8AC3E}">
        <p14:creationId xmlns:p14="http://schemas.microsoft.com/office/powerpoint/2010/main" val="37349452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121" y="150829"/>
            <a:ext cx="4052479" cy="2492990"/>
          </a:xfrm>
          <a:prstGeom prst="rect">
            <a:avLst/>
          </a:prstGeom>
          <a:noFill/>
        </p:spPr>
        <p:txBody>
          <a:bodyPr wrap="square" rtlCol="0">
            <a:spAutoFit/>
          </a:bodyPr>
          <a:lstStyle/>
          <a:p>
            <a:pPr marL="0" lvl="1"/>
            <a:r>
              <a:rPr lang="en-US" sz="2400" b="1" dirty="0" smtClean="0">
                <a:latin typeface="Garamond" panose="02020404030301010803" pitchFamily="18" charset="0"/>
              </a:rPr>
              <a:t>ML for neuroimaging</a:t>
            </a:r>
          </a:p>
          <a:p>
            <a:pPr marL="0" lvl="1"/>
            <a:endParaRPr lang="en-US" sz="2400" b="1" dirty="0">
              <a:latin typeface="Garamond" panose="02020404030301010803" pitchFamily="18" charset="0"/>
            </a:endParaRPr>
          </a:p>
          <a:p>
            <a:pPr marL="0" lvl="1"/>
            <a:r>
              <a:rPr lang="en-US" dirty="0" smtClean="0">
                <a:latin typeface="Garamond" panose="02020404030301010803" pitchFamily="18" charset="0"/>
              </a:rPr>
              <a:t>Evidence of both spatial and non-spatial deficits of attention in spatial neglect: implications for more prognostic tests </a:t>
            </a:r>
          </a:p>
          <a:p>
            <a:pPr marL="0" lvl="1"/>
            <a:endParaRPr lang="en-US" dirty="0">
              <a:latin typeface="Garamond" panose="02020404030301010803" pitchFamily="18" charset="0"/>
            </a:endParaRPr>
          </a:p>
          <a:p>
            <a:pPr marL="0" lvl="1"/>
            <a:r>
              <a:rPr lang="en-US" dirty="0" smtClean="0">
                <a:latin typeface="Garamond" panose="02020404030301010803" pitchFamily="18" charset="0"/>
              </a:rPr>
              <a:t> </a:t>
            </a:r>
            <a:endParaRPr lang="en-US" dirty="0">
              <a:latin typeface="Garamond" panose="02020404030301010803" pitchFamily="18" charset="0"/>
            </a:endParaRPr>
          </a:p>
          <a:p>
            <a:endParaRPr lang="it-IT" dirty="0" smtClean="0"/>
          </a:p>
        </p:txBody>
      </p:sp>
      <p:sp>
        <p:nvSpPr>
          <p:cNvPr id="5" name="TextBox 4"/>
          <p:cNvSpPr txBox="1"/>
          <p:nvPr/>
        </p:nvSpPr>
        <p:spPr>
          <a:xfrm>
            <a:off x="0" y="5934670"/>
            <a:ext cx="3742599" cy="646331"/>
          </a:xfrm>
          <a:prstGeom prst="rect">
            <a:avLst/>
          </a:prstGeom>
          <a:noFill/>
        </p:spPr>
        <p:txBody>
          <a:bodyPr wrap="square" rtlCol="0">
            <a:spAutoFit/>
          </a:bodyPr>
          <a:lstStyle/>
          <a:p>
            <a:pPr marL="0" lvl="1"/>
            <a:r>
              <a:rPr lang="en-US" dirty="0" smtClean="0">
                <a:latin typeface="Garamond" panose="02020404030301010803" pitchFamily="18" charset="0"/>
              </a:rPr>
              <a:t>Blini et al., 2016, </a:t>
            </a:r>
            <a:r>
              <a:rPr lang="en-US" i="1" dirty="0" err="1" smtClean="0">
                <a:latin typeface="Garamond" panose="02020404030301010803" pitchFamily="18" charset="0"/>
              </a:rPr>
              <a:t>Neuropsychologia</a:t>
            </a:r>
            <a:endParaRPr lang="en-US" i="1" dirty="0" smtClean="0">
              <a:latin typeface="Garamond" panose="02020404030301010803" pitchFamily="18" charset="0"/>
            </a:endParaRPr>
          </a:p>
          <a:p>
            <a:pPr marL="0" lvl="1"/>
            <a:r>
              <a:rPr lang="en-US" dirty="0">
                <a:solidFill>
                  <a:prstClr val="black"/>
                </a:solidFill>
                <a:latin typeface="Garamond" panose="02020404030301010803" pitchFamily="18" charset="0"/>
              </a:rPr>
              <a:t>Blini et al., </a:t>
            </a:r>
            <a:r>
              <a:rPr lang="en-US" dirty="0" smtClean="0">
                <a:solidFill>
                  <a:prstClr val="black"/>
                </a:solidFill>
                <a:latin typeface="Garamond" panose="02020404030301010803" pitchFamily="18" charset="0"/>
              </a:rPr>
              <a:t>2023, </a:t>
            </a:r>
            <a:r>
              <a:rPr lang="en-US" i="1" dirty="0" err="1" smtClean="0">
                <a:solidFill>
                  <a:prstClr val="black"/>
                </a:solidFill>
                <a:latin typeface="Garamond" panose="02020404030301010803" pitchFamily="18" charset="0"/>
              </a:rPr>
              <a:t>BiorXiv</a:t>
            </a:r>
            <a:endParaRPr lang="it-IT" sz="1400" i="1" dirty="0" smtClean="0"/>
          </a:p>
        </p:txBody>
      </p:sp>
      <p:sp>
        <p:nvSpPr>
          <p:cNvPr id="9" name="TextBox 8"/>
          <p:cNvSpPr txBox="1"/>
          <p:nvPr/>
        </p:nvSpPr>
        <p:spPr>
          <a:xfrm>
            <a:off x="4248790" y="4941269"/>
            <a:ext cx="7480930" cy="1754326"/>
          </a:xfrm>
          <a:prstGeom prst="rect">
            <a:avLst/>
          </a:prstGeom>
          <a:noFill/>
        </p:spPr>
        <p:txBody>
          <a:bodyPr wrap="square" rtlCol="0">
            <a:spAutoFit/>
          </a:bodyPr>
          <a:lstStyle/>
          <a:p>
            <a:pPr algn="ctr"/>
            <a:r>
              <a:rPr lang="it-IT" dirty="0" smtClean="0">
                <a:latin typeface="Garamond" panose="02020404030301010803" pitchFamily="18" charset="0"/>
              </a:rPr>
              <a:t>Multitasking, regardless of the modality, depletes attentional resources and reveals dormant deficits even in chronic, left-hemisphere stroke patients </a:t>
            </a:r>
            <a:r>
              <a:rPr lang="it-IT" u="sng" dirty="0" smtClean="0">
                <a:latin typeface="Garamond" panose="02020404030301010803" pitchFamily="18" charset="0"/>
              </a:rPr>
              <a:t>without</a:t>
            </a:r>
            <a:r>
              <a:rPr lang="it-IT" dirty="0" smtClean="0">
                <a:latin typeface="Garamond" panose="02020404030301010803" pitchFamily="18" charset="0"/>
              </a:rPr>
              <a:t> neglect according to established diagnostic batteries.   </a:t>
            </a:r>
          </a:p>
          <a:p>
            <a:pPr algn="ctr"/>
            <a:r>
              <a:rPr lang="it-IT" dirty="0" smtClean="0">
                <a:latin typeface="Garamond" panose="02020404030301010803" pitchFamily="18" charset="0"/>
              </a:rPr>
              <a:t>Confirmed in a large sample of consecutive stroke patients (N= 46). Scores at this test predict well functional deficits in ecological tests. Lesion and structural disconnection correlates in the Multiple Demands network.</a:t>
            </a:r>
          </a:p>
        </p:txBody>
      </p:sp>
      <p:pic>
        <p:nvPicPr>
          <p:cNvPr id="8" name="Picture 7"/>
          <p:cNvPicPr>
            <a:picLocks noChangeAspect="1"/>
          </p:cNvPicPr>
          <p:nvPr/>
        </p:nvPicPr>
        <p:blipFill rotWithShape="1">
          <a:blip r:embed="rId2"/>
          <a:srcRect r="20036" b="39622"/>
          <a:stretch/>
        </p:blipFill>
        <p:spPr>
          <a:xfrm>
            <a:off x="-561576" y="2223488"/>
            <a:ext cx="4259816" cy="2612671"/>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3418" y="121915"/>
            <a:ext cx="5931408" cy="4723790"/>
          </a:xfrm>
          <a:prstGeom prst="rect">
            <a:avLst/>
          </a:prstGeom>
        </p:spPr>
      </p:pic>
    </p:spTree>
    <p:extLst>
      <p:ext uri="{BB962C8B-B14F-4D97-AF65-F5344CB8AC3E}">
        <p14:creationId xmlns:p14="http://schemas.microsoft.com/office/powerpoint/2010/main" val="212581992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1412</TotalTime>
  <Words>1739</Words>
  <Application>Microsoft Office PowerPoint</Application>
  <PresentationFormat>Widescreen</PresentationFormat>
  <Paragraphs>233</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Agency FB</vt:lpstr>
      <vt:lpstr>Arial</vt:lpstr>
      <vt:lpstr>Calibri</vt:lpstr>
      <vt:lpstr>Calibri Light</vt:lpstr>
      <vt:lpstr>Garamond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Elvio A. Blini</dc:creator>
  <cp:lastModifiedBy>Elvio A. Blini</cp:lastModifiedBy>
  <cp:revision>177</cp:revision>
  <dcterms:created xsi:type="dcterms:W3CDTF">2023-04-19T06:11:29Z</dcterms:created>
  <dcterms:modified xsi:type="dcterms:W3CDTF">2024-10-30T11:20:56Z</dcterms:modified>
</cp:coreProperties>
</file>

<file path=docProps/thumbnail.jpeg>
</file>